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9" r:id="rId3"/>
    <p:sldMasterId id="2147483679" r:id="rId4"/>
    <p:sldMasterId id="2147483672" r:id="rId5"/>
    <p:sldMasterId id="2147483687" r:id="rId6"/>
    <p:sldMasterId id="2147483693" r:id="rId7"/>
    <p:sldMasterId id="2147483685" r:id="rId8"/>
    <p:sldMasterId id="2147483691" r:id="rId9"/>
    <p:sldMasterId id="2147483717" r:id="rId10"/>
    <p:sldMasterId id="2147483695" r:id="rId11"/>
    <p:sldMasterId id="2147483712" r:id="rId12"/>
    <p:sldMasterId id="2147483702" r:id="rId13"/>
    <p:sldMasterId id="2147483707" r:id="rId14"/>
  </p:sldMasterIdLst>
  <p:notesMasterIdLst>
    <p:notesMasterId r:id="rId27"/>
  </p:notesMasterIdLst>
  <p:sldIdLst>
    <p:sldId id="257" r:id="rId15"/>
    <p:sldId id="258" r:id="rId16"/>
    <p:sldId id="261" r:id="rId17"/>
    <p:sldId id="259" r:id="rId18"/>
    <p:sldId id="264" r:id="rId19"/>
    <p:sldId id="262" r:id="rId20"/>
    <p:sldId id="271" r:id="rId21"/>
    <p:sldId id="270" r:id="rId22"/>
    <p:sldId id="272" r:id="rId23"/>
    <p:sldId id="276" r:id="rId24"/>
    <p:sldId id="273" r:id="rId25"/>
    <p:sldId id="269"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0031"/>
    <a:srgbClr val="990000"/>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76"/>
    <p:restoredTop sz="79667"/>
  </p:normalViewPr>
  <p:slideViewPr>
    <p:cSldViewPr snapToGrid="0" snapToObjects="1">
      <p:cViewPr varScale="1">
        <p:scale>
          <a:sx n="173" d="100"/>
          <a:sy n="173" d="100"/>
        </p:scale>
        <p:origin x="1656" y="17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slide" Target="slides/slide7.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CE30B-0D12-7D4F-99C5-618C10E464B5}" type="datetimeFigureOut">
              <a:rPr lang="en-US" smtClean="0"/>
              <a:t>7/27/20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6762E-931E-AE45-877D-4352220E0932}" type="slidenum">
              <a:rPr lang="en-US" smtClean="0"/>
              <a:t>‹#›</a:t>
            </a:fld>
            <a:endParaRPr lang="en-US"/>
          </a:p>
        </p:txBody>
      </p:sp>
    </p:spTree>
    <p:extLst>
      <p:ext uri="{BB962C8B-B14F-4D97-AF65-F5344CB8AC3E}">
        <p14:creationId xmlns:p14="http://schemas.microsoft.com/office/powerpoint/2010/main" val="137542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Layout</a:t>
            </a:r>
            <a:r>
              <a:rPr lang="en-US" sz="1600" baseline="0" dirty="0"/>
              <a:t> = Holding slide A</a:t>
            </a:r>
          </a:p>
          <a:p>
            <a:endParaRPr lang="en-US" sz="1600" baseline="0" dirty="0"/>
          </a:p>
          <a:p>
            <a:r>
              <a:rPr lang="en-US" sz="1600" dirty="0"/>
              <a:t>This is a holding slide, not a title</a:t>
            </a:r>
            <a:r>
              <a:rPr lang="en-US" sz="1600" baseline="0" dirty="0"/>
              <a:t> slide. This holding slide is what the audience sees while you are trying to get yourself ready. This is the presentation equivalent of a book cover. There are 3 options for your holding slide. Choose the one that you like best and has the vibe you’re going for.</a:t>
            </a:r>
          </a:p>
          <a:p>
            <a:endParaRPr lang="en-US" sz="1600" baseline="0" dirty="0"/>
          </a:p>
          <a:p>
            <a:r>
              <a:rPr lang="en-US" sz="1600" baseline="0" dirty="0"/>
              <a:t>The images can be changed to as need be. To do this, follow these easy instructions: </a:t>
            </a:r>
            <a:br>
              <a:rPr lang="en-US" sz="1600" baseline="0" dirty="0"/>
            </a:br>
            <a:r>
              <a:rPr lang="en-US" sz="1600" baseline="0" dirty="0"/>
              <a:t>1. Click on the image</a:t>
            </a:r>
          </a:p>
          <a:p>
            <a:r>
              <a:rPr lang="en-US" sz="1600" baseline="0" dirty="0"/>
              <a:t>2. Click on the “Format picture” tab</a:t>
            </a:r>
          </a:p>
          <a:p>
            <a:r>
              <a:rPr lang="en-US" sz="1600" baseline="0" dirty="0"/>
              <a:t>3. Click on the “Change picture” button</a:t>
            </a:r>
          </a:p>
          <a:p>
            <a:r>
              <a:rPr lang="en-US" sz="1600" baseline="0" dirty="0"/>
              <a:t>4. Choose the new image from it’s location</a:t>
            </a:r>
          </a:p>
          <a:p>
            <a:r>
              <a:rPr lang="en-US" sz="1600" baseline="0" dirty="0"/>
              <a:t>5. Scale (holding shift key) as needed</a:t>
            </a:r>
          </a:p>
          <a:p>
            <a:endParaRPr lang="en-US" sz="1600" baseline="0" dirty="0"/>
          </a:p>
          <a:p>
            <a:r>
              <a:rPr lang="en-US" sz="1600" baseline="0" dirty="0"/>
              <a:t>Use wisely. Scale wisely.</a:t>
            </a:r>
          </a:p>
        </p:txBody>
      </p:sp>
      <p:sp>
        <p:nvSpPr>
          <p:cNvPr id="4" name="Slide Number Placeholder 3"/>
          <p:cNvSpPr>
            <a:spLocks noGrp="1"/>
          </p:cNvSpPr>
          <p:nvPr>
            <p:ph type="sldNum" sz="quarter" idx="10"/>
          </p:nvPr>
        </p:nvSpPr>
        <p:spPr/>
        <p:txBody>
          <a:bodyPr/>
          <a:lstStyle/>
          <a:p>
            <a:fld id="{6066762E-931E-AE45-877D-4352220E0932}" type="slidenum">
              <a:rPr lang="en-US" smtClean="0"/>
              <a:t>1</a:t>
            </a:fld>
            <a:endParaRPr lang="en-US"/>
          </a:p>
        </p:txBody>
      </p:sp>
    </p:spTree>
    <p:extLst>
      <p:ext uri="{BB962C8B-B14F-4D97-AF65-F5344CB8AC3E}">
        <p14:creationId xmlns:p14="http://schemas.microsoft.com/office/powerpoint/2010/main" val="95489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Registry is usually/often </a:t>
            </a:r>
            <a:r>
              <a:rPr lang="en-US" dirty="0" err="1"/>
              <a:t>DockerHub</a:t>
            </a:r>
            <a:endParaRPr lang="en-US" dirty="0"/>
          </a:p>
          <a:p>
            <a:endParaRPr lang="en-US" dirty="0"/>
          </a:p>
          <a:p>
            <a:r>
              <a:rPr lang="en-US" dirty="0"/>
              <a:t>Registries can be public or private</a:t>
            </a:r>
          </a:p>
          <a:p>
            <a:endParaRPr lang="en-US" dirty="0"/>
          </a:p>
          <a:p>
            <a:r>
              <a:rPr lang="en-US" dirty="0" err="1"/>
              <a:t>Dockerfile</a:t>
            </a:r>
            <a:r>
              <a:rPr lang="en-US" dirty="0"/>
              <a:t> – text file with all of the instructions for pulling an image, updating it, adding users, </a:t>
            </a:r>
            <a:r>
              <a:rPr lang="en-US" dirty="0" err="1"/>
              <a:t>etc</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10</a:t>
            </a:fld>
            <a:endParaRPr lang="en-US"/>
          </a:p>
        </p:txBody>
      </p:sp>
    </p:spTree>
    <p:extLst>
      <p:ext uri="{BB962C8B-B14F-4D97-AF65-F5344CB8AC3E}">
        <p14:creationId xmlns:p14="http://schemas.microsoft.com/office/powerpoint/2010/main" val="56501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was created with single host/single user in mind – hence it needs access to the host machine’s kernel and needs to run with escalated privileges. To scale workloads up, you may need to move to an HPC cluster and it’s highly unlikely that they’re going to give you root access. You can either find a way around that or get used to running your workloads on your laptop or lab PC. </a:t>
            </a:r>
          </a:p>
          <a:p>
            <a:endParaRPr lang="en-US" dirty="0"/>
          </a:p>
          <a:p>
            <a:r>
              <a:rPr lang="en-US" dirty="0"/>
              <a:t>Singularity was created to run containerized applications in HPC environments – it’s one of the most popular, if not THE most popular methods for running containerized HPC workflows</a:t>
            </a:r>
          </a:p>
          <a:p>
            <a:endParaRPr lang="en-US" dirty="0"/>
          </a:p>
          <a:p>
            <a:r>
              <a:rPr lang="en-US" dirty="0"/>
              <a:t>Key difference – allows untrusted users to run untrusted containers -- your container processes run as you and you never receive any escalated privileges, which should keep container usage from being a security issue.</a:t>
            </a:r>
          </a:p>
          <a:p>
            <a:endParaRPr lang="en-US" dirty="0"/>
          </a:p>
          <a:p>
            <a:r>
              <a:rPr lang="en-US" dirty="0"/>
              <a:t>Singularity complies with the Open Container Initiative – concentrating from the start on </a:t>
            </a:r>
            <a:r>
              <a:rPr lang="en-US" sz="1200" b="0" i="0" kern="1200" dirty="0">
                <a:solidFill>
                  <a:schemeClr val="tx1"/>
                </a:solidFill>
                <a:effectLst/>
                <a:latin typeface="+mn-lt"/>
                <a:ea typeface="+mn-ea"/>
                <a:cs typeface="+mn-cs"/>
              </a:rPr>
              <a:t>interoperability with Docker</a:t>
            </a:r>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11</a:t>
            </a:fld>
            <a:endParaRPr lang="en-US"/>
          </a:p>
        </p:txBody>
      </p:sp>
    </p:spTree>
    <p:extLst>
      <p:ext uri="{BB962C8B-B14F-4D97-AF65-F5344CB8AC3E}">
        <p14:creationId xmlns:p14="http://schemas.microsoft.com/office/powerpoint/2010/main" val="31619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12</a:t>
            </a:fld>
            <a:endParaRPr lang="en-US"/>
          </a:p>
        </p:txBody>
      </p:sp>
    </p:spTree>
    <p:extLst>
      <p:ext uri="{BB962C8B-B14F-4D97-AF65-F5344CB8AC3E}">
        <p14:creationId xmlns:p14="http://schemas.microsoft.com/office/powerpoint/2010/main" val="1608123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Layout = Title Slide Light</a:t>
            </a:r>
          </a:p>
          <a:p>
            <a:endParaRPr lang="en-US" dirty="0"/>
          </a:p>
          <a:p>
            <a:r>
              <a:rPr lang="en-US" dirty="0"/>
              <a:t>This is</a:t>
            </a:r>
            <a:r>
              <a:rPr lang="en-US" baseline="0" dirty="0"/>
              <a:t> a true title slide. Use this slide as you are introducing yourself. Because my title is relatively short, I’ve increased the line spacing on my text block. If your title is long (Craig Stewart comes to mind), keep the line spacing as the template is constructed. It will fit better. </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2</a:t>
            </a:fld>
            <a:endParaRPr lang="en-US"/>
          </a:p>
        </p:txBody>
      </p:sp>
    </p:spTree>
    <p:extLst>
      <p:ext uri="{BB962C8B-B14F-4D97-AF65-F5344CB8AC3E}">
        <p14:creationId xmlns:p14="http://schemas.microsoft.com/office/powerpoint/2010/main" val="193062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3</a:t>
            </a:fld>
            <a:endParaRPr lang="en-US"/>
          </a:p>
        </p:txBody>
      </p:sp>
    </p:spTree>
    <p:extLst>
      <p:ext uri="{BB962C8B-B14F-4D97-AF65-F5344CB8AC3E}">
        <p14:creationId xmlns:p14="http://schemas.microsoft.com/office/powerpoint/2010/main" val="38651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4</a:t>
            </a:fld>
            <a:endParaRPr lang="en-US"/>
          </a:p>
        </p:txBody>
      </p:sp>
    </p:spTree>
    <p:extLst>
      <p:ext uri="{BB962C8B-B14F-4D97-AF65-F5344CB8AC3E}">
        <p14:creationId xmlns:p14="http://schemas.microsoft.com/office/powerpoint/2010/main" val="114480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Chroot is an operation that changes the apparent root directory for the current running process and their children. A program that is run in such a modified environment cannot access files and commands outside that environmental directory tree. This modified environment is called a chroot jail.</a:t>
            </a:r>
          </a:p>
          <a:p>
            <a:endParaRPr lang="en-US" dirty="0"/>
          </a:p>
          <a:p>
            <a:r>
              <a:rPr lang="en-US" dirty="0"/>
              <a:t>It gives a user a way to run something in an isolated, controlled environment that can’t interfere with the host environment</a:t>
            </a:r>
          </a:p>
          <a:p>
            <a:r>
              <a:rPr lang="en-US" dirty="0"/>
              <a:t>----</a:t>
            </a:r>
          </a:p>
          <a:p>
            <a:r>
              <a:rPr lang="en-US" dirty="0"/>
              <a:t>The evolution of services started showing features that included external access controls and snapshots (see products like Linux </a:t>
            </a:r>
            <a:r>
              <a:rPr lang="en-US" dirty="0" err="1"/>
              <a:t>VServer</a:t>
            </a:r>
            <a:r>
              <a:rPr lang="en-US" dirty="0"/>
              <a:t>, Solaris Containers, </a:t>
            </a:r>
            <a:r>
              <a:rPr lang="en-US" dirty="0" err="1"/>
              <a:t>OpenVZ</a:t>
            </a:r>
            <a:r>
              <a:rPr lang="en-US" dirty="0"/>
              <a:t>, Process Containers by Google)</a:t>
            </a:r>
          </a:p>
          <a:p>
            <a:r>
              <a:rPr lang="en-US" dirty="0"/>
              <a:t>---</a:t>
            </a:r>
          </a:p>
          <a:p>
            <a:r>
              <a:rPr lang="en-US" dirty="0"/>
              <a:t>LXC is the first </a:t>
            </a:r>
            <a:r>
              <a:rPr lang="en-US" dirty="0" err="1"/>
              <a:t>linux</a:t>
            </a:r>
            <a:r>
              <a:rPr lang="en-US" dirty="0"/>
              <a:t> container system that didn’t require kernel patches – was the original basis for Docker </a:t>
            </a:r>
          </a:p>
          <a:p>
            <a:r>
              <a:rPr lang="en-US" dirty="0"/>
              <a:t>--</a:t>
            </a:r>
          </a:p>
          <a:p>
            <a:r>
              <a:rPr lang="en-US" dirty="0"/>
              <a:t>Docker really made containers popular – a combination of the right tool at the right time, ease of use, and good marketing. Biggest potential downside of Docker is the need to run as root – obviously HPC isn’t going to let you do that </a:t>
            </a:r>
            <a:r>
              <a:rPr lang="en-US" dirty="0">
                <a:sym typeface="Wingdings" pitchFamily="2" charset="2"/>
              </a:rPr>
              <a:t> </a:t>
            </a:r>
          </a:p>
          <a:p>
            <a:r>
              <a:rPr lang="en-US" dirty="0">
                <a:sym typeface="Wingdings" pitchFamily="2" charset="2"/>
              </a:rPr>
              <a:t>--</a:t>
            </a:r>
          </a:p>
          <a:p>
            <a:r>
              <a:rPr lang="en-US" dirty="0"/>
              <a:t>Primarily going to look at Singularity as a means of using containers in HPC – but good to know the others. Born out of the desire to run containers in a secure manner, where the user won’t have privileged access like HPC. </a:t>
            </a:r>
            <a:r>
              <a:rPr lang="en-US" dirty="0" err="1"/>
              <a:t>CharlieCloud</a:t>
            </a:r>
            <a:r>
              <a:rPr lang="en-US" dirty="0"/>
              <a:t> was developed at Los Alamos National Lab as a way to use containers is a very strict security environment. Shifter was born from Docker code as a project between NERSC and Cray to scale containers in HPC workloads. Many of the concepts we discuss with Singularity may apply to the others.</a:t>
            </a:r>
          </a:p>
          <a:p>
            <a:r>
              <a:rPr lang="en-US" dirty="0">
                <a:sym typeface="Wingdings" pitchFamily="2" charset="2"/>
              </a:rPr>
              <a:t>--</a:t>
            </a:r>
          </a:p>
          <a:p>
            <a:r>
              <a:rPr lang="en-US" dirty="0">
                <a:sym typeface="Wingdings" pitchFamily="2" charset="2"/>
              </a:rPr>
              <a:t>Docker Compose is all about managing and using multiple Docker apps. Container orchestration, whether it’s Docker Swarm, Apache Mesos, or Kubernetes – it’s all about managing the life cycle and work loads of containers – basically being a scheduling and management system – these can use true elastic computing techniques to grow and contract depending on the workload and configuration</a:t>
            </a:r>
          </a:p>
          <a:p>
            <a:r>
              <a:rPr lang="en-US" dirty="0">
                <a:sym typeface="Wingdings" pitchFamily="2" charset="2"/>
              </a:rPr>
              <a:t>- We’re not going to cover either as part of this tutorial. If there’s interest, it may be something for a future session, though.</a:t>
            </a:r>
            <a:endParaRPr lang="en-US" dirty="0"/>
          </a:p>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5</a:t>
            </a:fld>
            <a:endParaRPr lang="en-US"/>
          </a:p>
        </p:txBody>
      </p:sp>
    </p:spTree>
    <p:extLst>
      <p:ext uri="{BB962C8B-B14F-4D97-AF65-F5344CB8AC3E}">
        <p14:creationId xmlns:p14="http://schemas.microsoft.com/office/powerpoint/2010/main" val="94944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 the same software stack exists – the same revisions in the same configuration, each and every time</a:t>
            </a:r>
          </a:p>
          <a:p>
            <a:endParaRPr lang="en-US" dirty="0"/>
          </a:p>
          <a:p>
            <a:r>
              <a:rPr lang="en-US" dirty="0"/>
              <a:t>Portability – you can easily move it from place to place – done properly, the size of containers can be controlled</a:t>
            </a:r>
          </a:p>
          <a:p>
            <a:endParaRPr lang="en-US" dirty="0"/>
          </a:p>
          <a:p>
            <a:r>
              <a:rPr lang="en-US" dirty="0"/>
              <a:t>JIT – fast “boot” – ready almost immediately and easily dismissed, easily updated and redeployed</a:t>
            </a:r>
          </a:p>
          <a:p>
            <a:endParaRPr lang="en-US" dirty="0"/>
          </a:p>
          <a:p>
            <a:r>
              <a:rPr lang="en-US" dirty="0"/>
              <a:t>Small, purpose-built containers that have a single (or at least uncomplicated function) – these can be easily maintained and changed as needed without needing to redo the entire stack</a:t>
            </a:r>
          </a:p>
          <a:p>
            <a:endParaRPr lang="en-US" dirty="0"/>
          </a:p>
          <a:p>
            <a:r>
              <a:rPr lang="en-US" dirty="0"/>
              <a:t>Good to note – simple vs easy </a:t>
            </a:r>
            <a:r>
              <a:rPr lang="en-US" dirty="0">
                <a:sym typeface="Wingdings" pitchFamily="2" charset="2"/>
              </a:rPr>
              <a:t> the process is simple but not always easy!</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6</a:t>
            </a:fld>
            <a:endParaRPr lang="en-US"/>
          </a:p>
        </p:txBody>
      </p:sp>
    </p:spTree>
    <p:extLst>
      <p:ext uri="{BB962C8B-B14F-4D97-AF65-F5344CB8AC3E}">
        <p14:creationId xmlns:p14="http://schemas.microsoft.com/office/powerpoint/2010/main" val="1253079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 small, portable</a:t>
            </a:r>
          </a:p>
          <a:p>
            <a:r>
              <a:rPr lang="en-US" dirty="0"/>
              <a:t>VMs – complete package</a:t>
            </a:r>
          </a:p>
          <a:p>
            <a:endParaRPr lang="en-US" dirty="0"/>
          </a:p>
          <a:p>
            <a:r>
              <a:rPr lang="en-US" dirty="0"/>
              <a:t>– can run Windows VMs or Solaris VMs on Linux where as containers must match the host OS since they share kernel space</a:t>
            </a:r>
          </a:p>
          <a:p>
            <a:endParaRPr lang="en-US" dirty="0"/>
          </a:p>
          <a:p>
            <a:pPr marL="171450" indent="-171450">
              <a:buFontTx/>
              <a:buChar char="-"/>
            </a:pPr>
            <a:r>
              <a:rPr lang="en-US" dirty="0"/>
              <a:t>Minimal OS means that there’s far less overhead to running a container</a:t>
            </a:r>
          </a:p>
          <a:p>
            <a:pPr marL="171450" indent="-171450">
              <a:buFontTx/>
              <a:buChar char="-"/>
            </a:pPr>
            <a:endParaRPr lang="en-US" dirty="0"/>
          </a:p>
          <a:p>
            <a:pPr marL="171450" indent="-171450">
              <a:buFontTx/>
              <a:buChar char="-"/>
            </a:pPr>
            <a:r>
              <a:rPr lang="en-US" dirty="0"/>
              <a:t>VMs are less transportable – you can take an </a:t>
            </a:r>
            <a:r>
              <a:rPr lang="en-US" dirty="0" err="1"/>
              <a:t>openstack</a:t>
            </a:r>
            <a:r>
              <a:rPr lang="en-US" dirty="0"/>
              <a:t> VM to most </a:t>
            </a:r>
            <a:r>
              <a:rPr lang="en-US" dirty="0" err="1"/>
              <a:t>openstack</a:t>
            </a:r>
            <a:r>
              <a:rPr lang="en-US" dirty="0"/>
              <a:t> clouds, but moving between different hypervisors and in and out of commercial clouds can be a challenge where as common container technologies like Docker can run in many places with little to no effort</a:t>
            </a:r>
          </a:p>
        </p:txBody>
      </p:sp>
      <p:sp>
        <p:nvSpPr>
          <p:cNvPr id="4" name="Slide Number Placeholder 3"/>
          <p:cNvSpPr>
            <a:spLocks noGrp="1"/>
          </p:cNvSpPr>
          <p:nvPr>
            <p:ph type="sldNum" sz="quarter" idx="5"/>
          </p:nvPr>
        </p:nvSpPr>
        <p:spPr/>
        <p:txBody>
          <a:bodyPr/>
          <a:lstStyle/>
          <a:p>
            <a:fld id="{6066762E-931E-AE45-877D-4352220E0932}" type="slidenum">
              <a:rPr lang="en-US" smtClean="0"/>
              <a:t>7</a:t>
            </a:fld>
            <a:endParaRPr lang="en-US"/>
          </a:p>
        </p:txBody>
      </p:sp>
    </p:spTree>
    <p:extLst>
      <p:ext uri="{BB962C8B-B14F-4D97-AF65-F5344CB8AC3E}">
        <p14:creationId xmlns:p14="http://schemas.microsoft.com/office/powerpoint/2010/main" val="68255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noted, originally based on LXC thought it has since parted ways from that original architecture and has since created their own code base. </a:t>
            </a:r>
          </a:p>
          <a:p>
            <a:endParaRPr lang="en-US" dirty="0"/>
          </a:p>
          <a:p>
            <a:r>
              <a:rPr lang="en-US" dirty="0"/>
              <a:t>The kernel usage is what makes it both light but also potentially dangerous – you’re not truly isolated from the host like you would be in a virtual machine. </a:t>
            </a:r>
          </a:p>
          <a:p>
            <a:endParaRPr lang="en-US" dirty="0"/>
          </a:p>
          <a:p>
            <a:r>
              <a:rPr lang="en-US" dirty="0"/>
              <a:t>Windows and Mac package a small hypervisor in the Docker distribution – so you’re actually running a Linux virtual machine to run Docker containers </a:t>
            </a:r>
          </a:p>
          <a:p>
            <a:endParaRPr lang="en-US" dirty="0"/>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8</a:t>
            </a:fld>
            <a:endParaRPr lang="en-US"/>
          </a:p>
        </p:txBody>
      </p:sp>
    </p:spTree>
    <p:extLst>
      <p:ext uri="{BB962C8B-B14F-4D97-AF65-F5344CB8AC3E}">
        <p14:creationId xmlns:p14="http://schemas.microsoft.com/office/powerpoint/2010/main" val="157625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docker client to pull images (</a:t>
            </a:r>
            <a:r>
              <a:rPr lang="en-US" sz="1200" b="0" i="0" kern="1200" dirty="0">
                <a:solidFill>
                  <a:schemeClr val="tx1"/>
                </a:solidFill>
                <a:effectLst/>
                <a:latin typeface="+mn-lt"/>
                <a:ea typeface="+mn-ea"/>
                <a:cs typeface="+mn-cs"/>
              </a:rPr>
              <a:t>a read-only template with instructions for creating a Docker container) from a registry (</a:t>
            </a:r>
            <a:r>
              <a:rPr lang="en-US" sz="1200" b="0" i="0" kern="1200" dirty="0" err="1">
                <a:solidFill>
                  <a:schemeClr val="tx1"/>
                </a:solidFill>
                <a:effectLst/>
                <a:latin typeface="+mn-lt"/>
                <a:ea typeface="+mn-ea"/>
                <a:cs typeface="+mn-cs"/>
              </a:rPr>
              <a:t>DockerHub</a:t>
            </a:r>
            <a:r>
              <a:rPr lang="en-US" sz="1200" b="0" i="0" kern="1200" dirty="0">
                <a:solidFill>
                  <a:schemeClr val="tx1"/>
                </a:solidFill>
                <a:effectLst/>
                <a:latin typeface="+mn-lt"/>
                <a:ea typeface="+mn-ea"/>
                <a:cs typeface="+mn-cs"/>
              </a:rPr>
              <a:t> by default) – other public registries are available and you can set up private ones,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Key concept – images vs containers</a:t>
            </a:r>
          </a:p>
          <a:p>
            <a:r>
              <a:rPr lang="en-US" dirty="0"/>
              <a:t>Images are a </a:t>
            </a:r>
            <a:r>
              <a:rPr lang="en-US" sz="1200" b="0" i="0" kern="1200" dirty="0">
                <a:solidFill>
                  <a:schemeClr val="tx1"/>
                </a:solidFill>
                <a:effectLst/>
                <a:latin typeface="+mn-lt"/>
                <a:ea typeface="+mn-ea"/>
                <a:cs typeface="+mn-cs"/>
              </a:rPr>
              <a:t>read-only template for creating a Docker container – basically a snapshot of a container</a:t>
            </a:r>
          </a:p>
          <a:p>
            <a:r>
              <a:rPr lang="en-US" sz="1200" b="0" i="0" kern="1200" dirty="0">
                <a:solidFill>
                  <a:schemeClr val="tx1"/>
                </a:solidFill>
                <a:effectLst/>
                <a:latin typeface="+mn-lt"/>
                <a:ea typeface="+mn-ea"/>
                <a:cs typeface="+mn-cs"/>
              </a:rPr>
              <a:t>C</a:t>
            </a:r>
            <a:r>
              <a:rPr lang="en-US" dirty="0"/>
              <a:t>ontainers </a:t>
            </a:r>
            <a:r>
              <a:rPr lang="en-US" sz="1200" b="0" i="0" kern="1200" dirty="0">
                <a:solidFill>
                  <a:schemeClr val="tx1"/>
                </a:solidFill>
                <a:effectLst/>
                <a:latin typeface="+mn-lt"/>
                <a:ea typeface="+mn-ea"/>
                <a:cs typeface="+mn-cs"/>
              </a:rPr>
              <a:t>are a runnable instance of an image</a:t>
            </a:r>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9</a:t>
            </a:fld>
            <a:endParaRPr lang="en-US"/>
          </a:p>
        </p:txBody>
      </p:sp>
    </p:spTree>
    <p:extLst>
      <p:ext uri="{BB962C8B-B14F-4D97-AF65-F5344CB8AC3E}">
        <p14:creationId xmlns:p14="http://schemas.microsoft.com/office/powerpoint/2010/main" val="354921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07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8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chorCtr="0">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268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extLst>
      <p:ext uri="{BB962C8B-B14F-4D97-AF65-F5344CB8AC3E}">
        <p14:creationId xmlns:p14="http://schemas.microsoft.com/office/powerpoint/2010/main" val="457765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defRPr sz="1600"/>
            </a:lvl1pPr>
            <a:lvl2pPr>
              <a:defRPr sz="1600">
                <a:solidFill>
                  <a:srgbClr val="3D3D3D"/>
                </a:solidFill>
                <a:latin typeface="BentonSans" charset="0"/>
                <a:ea typeface="BentonSans" charset="0"/>
                <a:cs typeface="BentonSans" charset="0"/>
              </a:defRPr>
            </a:lvl2pPr>
          </a:lstStyle>
          <a:p>
            <a:pPr lvl="0"/>
            <a:r>
              <a:rPr lang="en-US" dirty="0"/>
              <a:t>Click to edit Master text styles</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marL="685800" indent="-228600">
              <a:buFont typeface="Arial" panose="020B0604020202020204" pitchFamily="34" charset="0"/>
              <a:buChar char="•"/>
              <a:defRPr sz="1600">
                <a:solidFill>
                  <a:srgbClr val="3D3D3D"/>
                </a:solidFill>
                <a:latin typeface="BentonSans Regular" panose="02000503000000020004" pitchFamily="2" charset="77"/>
                <a:ea typeface="BentonSans Regular" panose="02000503000000020004" pitchFamily="2" charset="77"/>
                <a:cs typeface="BentonSans Regular" panose="02000503000000020004" pitchFamily="2" charset="77"/>
              </a:defRPr>
            </a:lvl2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138287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92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buFontTx/>
              <a:buNone/>
              <a:defRPr sz="1600" b="0" i="0">
                <a:latin typeface="BentonSans Regular" panose="02000503000000020004" pitchFamily="2" charset="77"/>
              </a:defRPr>
            </a:lvl1pPr>
            <a:lvl2pPr marL="457200" indent="0">
              <a:buFontTx/>
              <a:buNone/>
              <a:defRPr sz="1600" b="0" i="0">
                <a:solidFill>
                  <a:srgbClr val="3D3D3D"/>
                </a:solidFill>
                <a:latin typeface="BentonSans Regular" panose="02000503000000020004" pitchFamily="2" charset="77"/>
                <a:ea typeface="BentonSans" charset="0"/>
                <a:cs typeface="BentonSans"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b="0" i="0">
                <a:latin typeface="BentonSans Regular" panose="02000503000000020004" pitchFamily="2" charset="77"/>
              </a:defRPr>
            </a:lvl1pPr>
            <a:lvl2pPr>
              <a:defRPr sz="1600">
                <a:solidFill>
                  <a:srgbClr val="3D3D3D"/>
                </a:solidFill>
                <a:latin typeface="BentonSans" charset="0"/>
                <a:ea typeface="BentonSans" charset="0"/>
                <a:cs typeface="BentonSans"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884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buFontTx/>
              <a:buNone/>
              <a:defRPr sz="1600">
                <a:latin typeface="BentonSans Regular" panose="02000503000000020004" pitchFamily="2" charset="77"/>
              </a:defRPr>
            </a:lvl1pPr>
            <a:lvl2pPr marL="457200" indent="0">
              <a:buFontTx/>
              <a:buNone/>
              <a:defRPr sz="1600">
                <a:solidFill>
                  <a:schemeClr val="bg1"/>
                </a:solidFill>
                <a:latin typeface="BentonSans Regular" panose="02000503000000020004" pitchFamily="2" charset="77"/>
                <a:ea typeface="BentonSans" charset="0"/>
                <a:cs typeface="BentonSans"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a:defRPr sz="1600">
                <a:solidFill>
                  <a:schemeClr val="bg1"/>
                </a:solidFill>
                <a:latin typeface="BentonSans" charset="0"/>
                <a:ea typeface="BentonSans" charset="0"/>
                <a:cs typeface="BentonSans"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defRPr sz="1600"/>
            </a:lvl1pPr>
            <a:lvl2pPr>
              <a:defRPr sz="1600">
                <a:solidFill>
                  <a:schemeClr val="bg1"/>
                </a:solidFill>
                <a:latin typeface="BentonSans" charset="0"/>
                <a:ea typeface="BentonSans" charset="0"/>
                <a:cs typeface="BentonSans"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a:lvl1pPr>
            <a:lvl2pPr>
              <a:defRPr sz="1600">
                <a:solidFill>
                  <a:schemeClr val="bg1"/>
                </a:solidFill>
                <a:latin typeface="BentonSans" charset="0"/>
                <a:ea typeface="BentonSans" charset="0"/>
                <a:cs typeface="BentonSans"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chemeClr val="tx1">
                <a:lumMod val="50000"/>
                <a:lumOff val="50000"/>
              </a:schemeClr>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defRPr b="0" i="0">
                <a:solidFill>
                  <a:schemeClr val="bg1"/>
                </a:solidFill>
                <a:latin typeface="BentonSans" charset="0"/>
                <a:ea typeface="BentonSans" charset="0"/>
                <a:cs typeface="BentonSans" charset="0"/>
              </a:defRPr>
            </a:lvl1pPr>
          </a:lstStyle>
          <a:p>
            <a:pPr lvl="0"/>
            <a:r>
              <a:rPr lang="en-US" dirty="0"/>
              <a:t>Click to edit Master </a:t>
            </a:r>
            <a:r>
              <a:rPr lang="en-US"/>
              <a:t>text styles</a:t>
            </a:r>
            <a:endParaRPr lang="en-US" dirty="0"/>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BentonSans Book" charset="0"/>
                <a:ea typeface="BentonSans Book" charset="0"/>
                <a:cs typeface="BentonSans Book" charset="0"/>
              </a:defRPr>
            </a:lvl1pPr>
          </a:lstStyle>
          <a:p>
            <a:fld id="{D996A34F-D04A-2447-B26D-619F9BD474B2}" type="datetimeFigureOut">
              <a:rPr lang="en-US" smtClean="0"/>
              <a:pPr/>
              <a:t>7/27/20</a:t>
            </a:fld>
            <a:endParaRPr lang="en-US" dirty="0"/>
          </a:p>
        </p:txBody>
      </p:sp>
    </p:spTree>
    <p:extLst>
      <p:ext uri="{BB962C8B-B14F-4D97-AF65-F5344CB8AC3E}">
        <p14:creationId xmlns:p14="http://schemas.microsoft.com/office/powerpoint/2010/main" val="75734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1356527" y="1527350"/>
            <a:ext cx="6430946" cy="1813728"/>
          </a:xfrm>
        </p:spPr>
        <p:txBody>
          <a:bodyPr anchor="ctr">
            <a:normAutofit/>
          </a:bodyPr>
          <a:lstStyle>
            <a:lvl1pPr algn="ctr">
              <a:defRPr sz="3200"/>
            </a:lvl1pPr>
          </a:lstStyle>
          <a:p>
            <a:r>
              <a:rPr lang="en-US" dirty="0"/>
              <a:t>Click to edit Master title style</a:t>
            </a:r>
          </a:p>
        </p:txBody>
      </p:sp>
      <p:cxnSp>
        <p:nvCxnSpPr>
          <p:cNvPr id="8" name="Straight Connector 7"/>
          <p:cNvCxnSpPr/>
          <p:nvPr userDrawn="1"/>
        </p:nvCxnSpPr>
        <p:spPr>
          <a:xfrm>
            <a:off x="0" y="1190730"/>
            <a:ext cx="2964264" cy="0"/>
          </a:xfrm>
          <a:prstGeom prst="line">
            <a:avLst/>
          </a:prstGeom>
          <a:ln>
            <a:solidFill>
              <a:schemeClr val="tx1">
                <a:lumMod val="50000"/>
                <a:lumOff val="50000"/>
              </a:schemeClr>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p:nvPr>
        </p:nvSpPr>
        <p:spPr>
          <a:xfrm>
            <a:off x="1356527" y="339926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832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rgbClr val="3D3D3D"/>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lnSpc>
                <a:spcPct val="100000"/>
              </a:lnSpc>
              <a:spcBef>
                <a:spcPts val="400"/>
              </a:spcBef>
              <a:defRPr sz="1400"/>
            </a:lvl1pPr>
          </a:lstStyle>
          <a:p>
            <a:pPr lvl="0"/>
            <a:r>
              <a:rPr lang="en-US" dirty="0"/>
              <a:t>Click to edit Master </a:t>
            </a:r>
            <a:r>
              <a:rPr lang="en-US"/>
              <a:t>text styles</a:t>
            </a:r>
            <a:endParaRPr lang="en-US" dirty="0"/>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BentonSans Book" charset="0"/>
                <a:ea typeface="BentonSans Book" charset="0"/>
                <a:cs typeface="BentonSans Book" charset="0"/>
              </a:defRPr>
            </a:lvl1pPr>
          </a:lstStyle>
          <a:p>
            <a:fld id="{D996A34F-D04A-2447-B26D-619F9BD474B2}" type="datetimeFigureOut">
              <a:rPr lang="en-US" smtClean="0"/>
              <a:pPr/>
              <a:t>7/27/20</a:t>
            </a:fld>
            <a:endParaRPr lang="en-US"/>
          </a:p>
        </p:txBody>
      </p:sp>
    </p:spTree>
    <p:extLst>
      <p:ext uri="{BB962C8B-B14F-4D97-AF65-F5344CB8AC3E}">
        <p14:creationId xmlns:p14="http://schemas.microsoft.com/office/powerpoint/2010/main" val="110584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6527" y="1527350"/>
            <a:ext cx="6430946" cy="1813728"/>
          </a:xfrm>
        </p:spPr>
        <p:txBody>
          <a:bodyPr anchor="ctr">
            <a:noAutofit/>
          </a:bodyPr>
          <a:lstStyle>
            <a:lvl1pPr algn="ctr">
              <a:defRPr sz="3200"/>
            </a:lvl1pPr>
          </a:lstStyle>
          <a:p>
            <a:r>
              <a:rPr lang="en-US" dirty="0"/>
              <a:t>Click to edit Master title style</a:t>
            </a:r>
          </a:p>
        </p:txBody>
      </p:sp>
      <p:cxnSp>
        <p:nvCxnSpPr>
          <p:cNvPr id="10" name="Straight Connector 9"/>
          <p:cNvCxnSpPr/>
          <p:nvPr userDrawn="1"/>
        </p:nvCxnSpPr>
        <p:spPr>
          <a:xfrm>
            <a:off x="0" y="1190730"/>
            <a:ext cx="2964264" cy="0"/>
          </a:xfrm>
          <a:prstGeom prst="line">
            <a:avLst/>
          </a:prstGeom>
          <a:ln>
            <a:solidFill>
              <a:srgbClr val="3D3D3D"/>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
          </p:nvPr>
        </p:nvSpPr>
        <p:spPr>
          <a:xfrm>
            <a:off x="1356527" y="338629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3345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82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92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9.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theme" Target="../theme/theme11.xml"/><Relationship Id="rId4"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theme" Target="../theme/theme12.xml"/><Relationship Id="rId4" Type="http://schemas.openxmlformats.org/officeDocument/2006/relationships/slideLayout" Target="../slideLayouts/slideLayout2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8.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theme" Target="../theme/theme13.xml"/><Relationship Id="rId4"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theme" Target="../theme/theme14.xml"/><Relationship Id="rId4" Type="http://schemas.openxmlformats.org/officeDocument/2006/relationships/slideLayout" Target="../slideLayouts/slideLayout28.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6.xml"/><Relationship Id="rId1" Type="http://schemas.openxmlformats.org/officeDocument/2006/relationships/slideLayout" Target="../slideLayouts/slideLayout8.xml"/><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8.xml"/><Relationship Id="rId1" Type="http://schemas.openxmlformats.org/officeDocument/2006/relationships/slideLayout" Target="../slideLayouts/slideLayout10.xml"/><Relationship Id="rId4" Type="http://schemas.openxmlformats.org/officeDocument/2006/relationships/image" Target="../media/image19.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Footer Placeholder 4"/>
          <p:cNvSpPr txBox="1">
            <a:spLocks/>
          </p:cNvSpPr>
          <p:nvPr userDrawn="1"/>
        </p:nvSpPr>
        <p:spPr>
          <a:xfrm>
            <a:off x="3825123" y="3734314"/>
            <a:ext cx="837617"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charset="0"/>
                <a:ea typeface="BentonSans" charset="0"/>
                <a:cs typeface="BentonSans"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dirty="0" err="1">
                <a:solidFill>
                  <a:schemeClr val="bg1"/>
                </a:solidFill>
                <a:latin typeface="BentonSans Regular" panose="02000503000000020004" pitchFamily="2" charset="77"/>
              </a:rPr>
              <a:t>rt.iu.edu</a:t>
            </a:r>
            <a:endParaRPr lang="en-US" dirty="0">
              <a:solidFill>
                <a:schemeClr val="bg1"/>
              </a:solidFill>
              <a:latin typeface="BentonSans Regular" panose="02000503000000020004" pitchFamily="2" charset="77"/>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59542" y="2970102"/>
            <a:ext cx="4646527" cy="675917"/>
          </a:xfrm>
          <a:prstGeom prst="rect">
            <a:avLst/>
          </a:prstGeom>
        </p:spPr>
      </p:pic>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312477"/>
      </p:ext>
    </p:extLst>
  </p:cSld>
  <p:clrMap bg1="lt1" tx1="dk1" bg2="lt2" tx2="dk2" accent1="accent1" accent2="accent2" accent3="accent3" accent4="accent4" accent5="accent5" accent6="accent6" hlink="hlink" folHlink="folHlink"/>
  <p:sldLayoutIdLst>
    <p:sldLayoutId id="214748371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6" name="Picture 5"/>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571153959"/>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9" r:id="rId3"/>
    <p:sldLayoutId id="2147483701" r:id="rId4"/>
  </p:sldLayoutIdLst>
  <p:txStyles>
    <p:titleStyle>
      <a:lvl1pPr algn="l" defTabSz="914400" rtl="0" eaLnBrk="1" latinLnBrk="0" hangingPunct="1">
        <a:lnSpc>
          <a:spcPct val="90000"/>
        </a:lnSpc>
        <a:spcBef>
          <a:spcPct val="0"/>
        </a:spcBef>
        <a:buNone/>
        <a:defRPr sz="2800" b="0" i="0" kern="1200">
          <a:solidFill>
            <a:srgbClr val="990000"/>
          </a:solidFill>
          <a:latin typeface="BentonSans Medium" charset="0"/>
          <a:ea typeface="BentonSans Medium" charset="0"/>
          <a:cs typeface="BentonSans Medium" charset="0"/>
        </a:defRPr>
      </a:lvl1pPr>
    </p:titleStyle>
    <p:bodyStyle>
      <a:lvl1pPr marL="0" indent="0" algn="l" defTabSz="914400" rtl="0" eaLnBrk="1" latinLnBrk="0" hangingPunct="1">
        <a:lnSpc>
          <a:spcPct val="90000"/>
        </a:lnSpc>
        <a:spcBef>
          <a:spcPts val="1000"/>
        </a:spcBef>
        <a:buFont typeface="Arial"/>
        <a:buNone/>
        <a:defRPr sz="1600" b="0" i="0" kern="1200">
          <a:solidFill>
            <a:srgbClr val="3D3D3D"/>
          </a:solidFill>
          <a:latin typeface="BentonSans Regular" panose="02000503000000020004" pitchFamily="2" charset="77"/>
          <a:ea typeface="BentonSans Regular" panose="02000503000000020004" pitchFamily="2" charset="77"/>
          <a:cs typeface="BentonSans Regular" panose="02000503000000020004" pitchFamily="2" charset="77"/>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212640723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914400" rtl="0" eaLnBrk="1" latinLnBrk="0" hangingPunct="1">
        <a:lnSpc>
          <a:spcPct val="90000"/>
        </a:lnSpc>
        <a:spcBef>
          <a:spcPct val="0"/>
        </a:spcBef>
        <a:buNone/>
        <a:defRPr sz="2800" b="0" i="0" kern="1200">
          <a:solidFill>
            <a:srgbClr val="990000"/>
          </a:solidFill>
          <a:latin typeface="BentonSans Medium" charset="0"/>
          <a:ea typeface="BentonSans Medium" charset="0"/>
          <a:cs typeface="BentonSans Medium" charset="0"/>
        </a:defRPr>
      </a:lvl1pPr>
    </p:titleStyle>
    <p:bodyStyle>
      <a:lvl1pPr marL="0" indent="0" algn="l" defTabSz="914400" rtl="0" eaLnBrk="1" latinLnBrk="0" hangingPunct="1">
        <a:lnSpc>
          <a:spcPct val="90000"/>
        </a:lnSpc>
        <a:spcBef>
          <a:spcPts val="1000"/>
        </a:spcBef>
        <a:buFont typeface="Arial"/>
        <a:buNone/>
        <a:defRPr sz="1600" kern="1200">
          <a:solidFill>
            <a:srgbClr val="3D3D3D"/>
          </a:solidFill>
          <a:latin typeface="BentonSans Regular" panose="02000503000000020004" pitchFamily="2" charset="77"/>
          <a:ea typeface="BentonSans Regular" panose="02000503000000020004" pitchFamily="2" charset="77"/>
          <a:cs typeface="BentonSans Regular" panose="02000503000000020004" pitchFamily="2" charset="77"/>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6" cstate="screen">
            <a:alphaModFix amt="40000"/>
            <a:extLst>
              <a:ext uri="{28A0092B-C50C-407E-A947-70E740481C1C}">
                <a14:useLocalDpi xmlns:a14="http://schemas.microsoft.com/office/drawing/2010/main"/>
              </a:ext>
            </a:extLst>
          </a:blip>
          <a:stretch>
            <a:fillRect/>
          </a:stretch>
        </p:blipFill>
        <p:spPr>
          <a:xfrm>
            <a:off x="8459"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98469282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sz="2800" b="0" i="0" kern="1200">
          <a:solidFill>
            <a:srgbClr val="DD0031"/>
          </a:solidFill>
          <a:latin typeface="BentonSans Medium" charset="0"/>
          <a:ea typeface="BentonSans Medium" charset="0"/>
          <a:cs typeface="BentonSans Medium" charset="0"/>
        </a:defRPr>
      </a:lvl1pPr>
    </p:titleStyle>
    <p:bodyStyle>
      <a:lvl1pPr marL="0" indent="0" algn="l" defTabSz="914400" rtl="0" eaLnBrk="1" latinLnBrk="0" hangingPunct="1">
        <a:lnSpc>
          <a:spcPct val="90000"/>
        </a:lnSpc>
        <a:spcBef>
          <a:spcPts val="1000"/>
        </a:spcBef>
        <a:buFont typeface="Arial"/>
        <a:buNone/>
        <a:defRPr sz="2000" kern="1200">
          <a:solidFill>
            <a:schemeClr val="bg1"/>
          </a:solidFill>
          <a:latin typeface="BentonSans Regular" panose="02000503000000020004" pitchFamily="2" charset="77"/>
          <a:ea typeface="BentonSans Regular" panose="02000503000000020004" pitchFamily="2" charset="77"/>
          <a:cs typeface="BentonSans Regular" panose="02000503000000020004" pitchFamily="2" charset="77"/>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8141"/>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35868436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l" defTabSz="914400" rtl="0" eaLnBrk="1" latinLnBrk="0" hangingPunct="1">
        <a:lnSpc>
          <a:spcPct val="90000"/>
        </a:lnSpc>
        <a:spcBef>
          <a:spcPct val="0"/>
        </a:spcBef>
        <a:buNone/>
        <a:defRPr sz="2800" b="0" i="0" kern="1200">
          <a:solidFill>
            <a:srgbClr val="DD0031"/>
          </a:solidFill>
          <a:latin typeface="BentonSans Medium" charset="0"/>
          <a:ea typeface="BentonSans Medium" charset="0"/>
          <a:cs typeface="BentonSans Medium" charset="0"/>
        </a:defRPr>
      </a:lvl1pPr>
    </p:titleStyle>
    <p:bodyStyle>
      <a:lvl1pPr marL="0" indent="0" algn="l" defTabSz="914400" rtl="0" eaLnBrk="1" latinLnBrk="0" hangingPunct="1">
        <a:lnSpc>
          <a:spcPct val="90000"/>
        </a:lnSpc>
        <a:spcBef>
          <a:spcPts val="1000"/>
        </a:spcBef>
        <a:buFont typeface="Arial"/>
        <a:buNone/>
        <a:defRPr sz="2000" kern="1200">
          <a:solidFill>
            <a:schemeClr val="bg1"/>
          </a:solidFill>
          <a:latin typeface="BentonSans Regular" panose="02000503000000020004" pitchFamily="2" charset="77"/>
          <a:ea typeface="BentonSans Regular" panose="02000503000000020004" pitchFamily="2" charset="77"/>
          <a:cs typeface="BentonSans Regular" panose="02000503000000020004" pitchFamily="2" charset="77"/>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0" y="0"/>
            <a:ext cx="5194651" cy="5143500"/>
            <a:chOff x="0" y="0"/>
            <a:chExt cx="5194651" cy="514350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1" y="653575"/>
              <a:ext cx="5194300" cy="60960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1" y="2548858"/>
              <a:ext cx="5194300" cy="609609"/>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 y="1917097"/>
              <a:ext cx="5193920" cy="609609"/>
            </a:xfrm>
            <a:prstGeom prst="rect">
              <a:avLst/>
            </a:prstGeom>
          </p:spPr>
        </p:pic>
        <p:pic>
          <p:nvPicPr>
            <p:cNvPr id="7" name="Picture 6"/>
            <p:cNvPicPr>
              <a:picLocks noChangeAspect="1"/>
            </p:cNvPicPr>
            <p:nvPr/>
          </p:nvPicPr>
          <p:blipFill rotWithShape="1">
            <a:blip r:embed="rId6" cstate="screen">
              <a:extLst>
                <a:ext uri="{28A0092B-C50C-407E-A947-70E740481C1C}">
                  <a14:useLocalDpi xmlns:a14="http://schemas.microsoft.com/office/drawing/2010/main"/>
                </a:ext>
              </a:extLst>
            </a:blip>
            <a:srcRect r="-12673"/>
            <a:stretch/>
          </p:blipFill>
          <p:spPr>
            <a:xfrm>
              <a:off x="351" y="1285336"/>
              <a:ext cx="5194300" cy="609609"/>
            </a:xfrm>
            <a:prstGeom prst="rect">
              <a:avLst/>
            </a:prstGeom>
          </p:spPr>
        </p:pic>
        <p:pic>
          <p:nvPicPr>
            <p:cNvPr id="8" name="Picture 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51" y="3847871"/>
              <a:ext cx="5194300" cy="641950"/>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5400000" flipH="1">
              <a:off x="2281791" y="-2281438"/>
              <a:ext cx="631422" cy="5194298"/>
            </a:xfrm>
            <a:prstGeom prst="rect">
              <a:avLst/>
            </a:prstGeom>
          </p:spPr>
        </p:pic>
        <p:pic>
          <p:nvPicPr>
            <p:cNvPr id="10" name="Picture 9"/>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51" y="4511975"/>
              <a:ext cx="5194300" cy="631525"/>
            </a:xfrm>
            <a:prstGeom prst="rect">
              <a:avLst/>
            </a:prstGeom>
          </p:spPr>
        </p:pic>
        <p:pic>
          <p:nvPicPr>
            <p:cNvPr id="11" name="Picture 10"/>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0" y="3180616"/>
              <a:ext cx="5194651" cy="645103"/>
            </a:xfrm>
            <a:prstGeom prst="rect">
              <a:avLst/>
            </a:prstGeom>
          </p:spPr>
        </p:pic>
      </p:grpSp>
      <p:pic>
        <p:nvPicPr>
          <p:cNvPr id="13" name="Picture 12"/>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589301" y="3272954"/>
            <a:ext cx="3165140" cy="460424"/>
          </a:xfrm>
          <a:prstGeom prst="rect">
            <a:avLst/>
          </a:prstGeom>
        </p:spPr>
      </p:pic>
      <p:sp>
        <p:nvSpPr>
          <p:cNvPr id="14" name="Footer Placeholder 4"/>
          <p:cNvSpPr txBox="1">
            <a:spLocks/>
          </p:cNvSpPr>
          <p:nvPr userDrawn="1"/>
        </p:nvSpPr>
        <p:spPr>
          <a:xfrm>
            <a:off x="4374597" y="1398685"/>
            <a:ext cx="4769404"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charset="0"/>
                <a:ea typeface="BentonSans" charset="0"/>
                <a:cs typeface="BentonSans"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4800" b="0" i="0" kern="1800" spc="0" baseline="0" dirty="0">
                <a:solidFill>
                  <a:schemeClr val="tx1"/>
                </a:solidFill>
                <a:latin typeface="BentonSans Medium" panose="02000503000000020004" pitchFamily="2" charset="77"/>
                <a:ea typeface="BentonSans" charset="0"/>
                <a:cs typeface="BentonSans" charset="0"/>
              </a:rPr>
              <a:t>UPON IMPACT</a:t>
            </a:r>
          </a:p>
        </p:txBody>
      </p:sp>
      <p:sp>
        <p:nvSpPr>
          <p:cNvPr id="15" name="Footer Placeholder 4"/>
          <p:cNvSpPr txBox="1">
            <a:spLocks/>
          </p:cNvSpPr>
          <p:nvPr userDrawn="1"/>
        </p:nvSpPr>
        <p:spPr>
          <a:xfrm>
            <a:off x="0" y="144424"/>
            <a:ext cx="1306285"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charset="0"/>
                <a:ea typeface="BentonSans" charset="0"/>
                <a:cs typeface="BentonSans"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1600" i="0" dirty="0" err="1">
                <a:solidFill>
                  <a:schemeClr val="bg1"/>
                </a:solidFill>
                <a:latin typeface="BentonSans Regular" panose="02000503000000020004" pitchFamily="2" charset="77"/>
              </a:rPr>
              <a:t>rt.iu.edu</a:t>
            </a:r>
            <a:endParaRPr lang="en-US" sz="1600" i="0" dirty="0">
              <a:solidFill>
                <a:schemeClr val="bg1"/>
              </a:solidFill>
              <a:latin typeface="BentonSans Regular" panose="02000503000000020004" pitchFamily="2" charset="77"/>
            </a:endParaRPr>
          </a:p>
        </p:txBody>
      </p:sp>
    </p:spTree>
    <p:extLst>
      <p:ext uri="{BB962C8B-B14F-4D97-AF65-F5344CB8AC3E}">
        <p14:creationId xmlns:p14="http://schemas.microsoft.com/office/powerpoint/2010/main" val="786894937"/>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gradFill>
            <a:gsLst>
              <a:gs pos="0">
                <a:srgbClr val="DE2031">
                  <a:lumMod val="100000"/>
                </a:srgbClr>
              </a:gs>
              <a:gs pos="100000">
                <a:srgbClr val="99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2031"/>
              </a:solidFill>
            </a:endParaRPr>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85725"/>
            <a:ext cx="8839200" cy="4972050"/>
          </a:xfrm>
          <a:prstGeom prst="rect">
            <a:avLst/>
          </a:prstGeom>
          <a:noFill/>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30379" y="1397342"/>
            <a:ext cx="4283242" cy="1585032"/>
          </a:xfrm>
          <a:prstGeom prst="rect">
            <a:avLst/>
          </a:prstGeom>
        </p:spPr>
      </p:pic>
      <p:pic>
        <p:nvPicPr>
          <p:cNvPr id="19" name="Picture 1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 y="4202052"/>
            <a:ext cx="3631464" cy="453568"/>
          </a:xfrm>
          <a:prstGeom prst="rect">
            <a:avLst/>
          </a:prstGeom>
        </p:spPr>
      </p:pic>
      <p:sp>
        <p:nvSpPr>
          <p:cNvPr id="20" name="Footer Placeholder 4"/>
          <p:cNvSpPr txBox="1">
            <a:spLocks/>
          </p:cNvSpPr>
          <p:nvPr userDrawn="1"/>
        </p:nvSpPr>
        <p:spPr>
          <a:xfrm>
            <a:off x="7110529" y="4406232"/>
            <a:ext cx="1263449" cy="160421"/>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charset="0"/>
                <a:ea typeface="BentonSans" charset="0"/>
                <a:cs typeface="BentonSans"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1500" b="0" i="0" spc="50" baseline="0" dirty="0">
                <a:solidFill>
                  <a:schemeClr val="bg1"/>
                </a:solidFill>
                <a:latin typeface="BentonSansCond Medium" panose="02000606040000020004" pitchFamily="2" charset="77"/>
                <a:ea typeface="BentonSansCond Medium" charset="0"/>
                <a:cs typeface="BentonSansCond Medium" charset="0"/>
              </a:rPr>
              <a:t>RT.IU.EDU</a:t>
            </a:r>
          </a:p>
        </p:txBody>
      </p:sp>
    </p:spTree>
    <p:extLst>
      <p:ext uri="{BB962C8B-B14F-4D97-AF65-F5344CB8AC3E}">
        <p14:creationId xmlns:p14="http://schemas.microsoft.com/office/powerpoint/2010/main" val="689099245"/>
      </p:ext>
    </p:extLst>
  </p:cSld>
  <p:clrMap bg1="lt1" tx1="dk1" bg2="lt2" tx2="dk2" accent1="accent1" accent2="accent2" accent3="accent3" accent4="accent4" accent5="accent5" accent6="accent6" hlink="hlink" folHlink="folHlink"/>
  <p:sldLayoutIdLst>
    <p:sldLayoutId id="214748372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ppt_w</p:attrName>
                                        </p:attrNameLst>
                                      </p:cBhvr>
                                      <p:tavLst>
                                        <p:tav tm="0">
                                          <p:val>
                                            <p:fltVal val="0"/>
                                          </p:val>
                                        </p:tav>
                                        <p:tav tm="100000">
                                          <p:val>
                                            <p:strVal val="#ppt_w"/>
                                          </p:val>
                                        </p:tav>
                                      </p:tavLst>
                                    </p:anim>
                                    <p:anim calcmode="lin" valueType="num">
                                      <p:cBhvr>
                                        <p:cTn id="8" dur="2000" fill="hold"/>
                                        <p:tgtEl>
                                          <p:spTgt spid="17"/>
                                        </p:tgtEl>
                                        <p:attrNameLst>
                                          <p:attrName>ppt_h</p:attrName>
                                        </p:attrNameLst>
                                      </p:cBhvr>
                                      <p:tavLst>
                                        <p:tav tm="0">
                                          <p:val>
                                            <p:fltVal val="0"/>
                                          </p:val>
                                        </p:tav>
                                        <p:tav tm="100000">
                                          <p:val>
                                            <p:strVal val="#ppt_h"/>
                                          </p:val>
                                        </p:tav>
                                      </p:tavLst>
                                    </p:anim>
                                    <p:animEffect transition="in" filter="fade">
                                      <p:cBhvr>
                                        <p:cTn id="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4" cstate="screen">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a:t>
            </a:r>
            <a:r>
              <a:rPr lang="en-US"/>
              <a:t>text styles</a:t>
            </a:r>
            <a:endParaRPr lang="en-US" dirty="0"/>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BentonSans Book" charset="0"/>
                <a:ea typeface="BentonSans Book" charset="0"/>
                <a:cs typeface="BentonSans Book" charset="0"/>
              </a:defRPr>
            </a:lvl1pPr>
          </a:lstStyle>
          <a:p>
            <a:fld id="{D996A34F-D04A-2447-B26D-619F9BD474B2}" type="datetimeFigureOut">
              <a:rPr lang="en-US" smtClean="0"/>
              <a:pPr/>
              <a:t>7/27/20</a:t>
            </a:fld>
            <a:endParaRPr lang="en-US" dirty="0"/>
          </a:p>
        </p:txBody>
      </p:sp>
      <p:pic>
        <p:nvPicPr>
          <p:cNvPr id="12" name="Picture 11"/>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479" y="446730"/>
            <a:ext cx="2837422" cy="372003"/>
          </a:xfrm>
          <a:prstGeom prst="rect">
            <a:avLst/>
          </a:prstGeom>
        </p:spPr>
      </p:pic>
    </p:spTree>
    <p:extLst>
      <p:ext uri="{BB962C8B-B14F-4D97-AF65-F5344CB8AC3E}">
        <p14:creationId xmlns:p14="http://schemas.microsoft.com/office/powerpoint/2010/main" val="1760248234"/>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2400" b="0" i="0" kern="1200">
          <a:solidFill>
            <a:srgbClr val="DD0031"/>
          </a:solidFill>
          <a:latin typeface="BentonSans Medium" panose="02000503000000020004" pitchFamily="2" charset="77"/>
          <a:ea typeface="BentonSans Medium" panose="02000503000000020004" pitchFamily="2" charset="77"/>
          <a:cs typeface="BentonSans Medium" panose="02000503000000020004" pitchFamily="2" charset="77"/>
        </a:defRPr>
      </a:lvl1pPr>
    </p:titleStyle>
    <p:bodyStyle>
      <a:lvl1pPr marL="0" indent="0" algn="l" defTabSz="914400" rtl="0" eaLnBrk="1" latinLnBrk="0" hangingPunct="1">
        <a:lnSpc>
          <a:spcPct val="90000"/>
        </a:lnSpc>
        <a:spcBef>
          <a:spcPts val="1000"/>
        </a:spcBef>
        <a:buFontTx/>
        <a:buNone/>
        <a:defRPr sz="1400" b="0" i="0" kern="1200">
          <a:solidFill>
            <a:schemeClr val="bg1"/>
          </a:solidFill>
          <a:latin typeface="BentonSans Regular" panose="02000503000000020004" pitchFamily="2" charset="77"/>
          <a:ea typeface="BentonSans Regular" panose="02000503000000020004" pitchFamily="2" charset="77"/>
          <a:cs typeface="BentonSans Regular" panose="02000503000000020004" pitchFamily="2" charset="77"/>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a:t>
            </a:r>
            <a:r>
              <a:rPr lang="en-US"/>
              <a:t>text styles</a:t>
            </a:r>
            <a:endParaRPr lang="en-US" dirty="0"/>
          </a:p>
        </p:txBody>
      </p:sp>
      <p:sp>
        <p:nvSpPr>
          <p:cNvPr id="4"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BentonSans Book" charset="0"/>
                <a:ea typeface="BentonSans Book" charset="0"/>
                <a:cs typeface="BentonSans Book" charset="0"/>
              </a:defRPr>
            </a:lvl1pPr>
          </a:lstStyle>
          <a:p>
            <a:fld id="{D996A34F-D04A-2447-B26D-619F9BD474B2}" type="datetimeFigureOut">
              <a:rPr lang="en-US" smtClean="0"/>
              <a:pPr/>
              <a:t>7/27/20</a:t>
            </a:fld>
            <a:endParaRPr lang="en-US" dirty="0"/>
          </a:p>
        </p:txBody>
      </p:sp>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533402"/>
            <a:ext cx="2841004" cy="367038"/>
          </a:xfrm>
          <a:prstGeom prst="rect">
            <a:avLst/>
          </a:prstGeom>
        </p:spPr>
      </p:pic>
    </p:spTree>
    <p:extLst>
      <p:ext uri="{BB962C8B-B14F-4D97-AF65-F5344CB8AC3E}">
        <p14:creationId xmlns:p14="http://schemas.microsoft.com/office/powerpoint/2010/main" val="879528517"/>
      </p:ext>
    </p:extLst>
  </p:cSld>
  <p:clrMap bg1="lt1" tx1="dk1" bg2="lt2" tx2="dk2" accent1="accent1" accent2="accent2" accent3="accent3" accent4="accent4" accent5="accent5" accent6="accent6" hlink="hlink" folHlink="folHlink"/>
  <p:sldLayoutIdLst>
    <p:sldLayoutId id="2147483673" r:id="rId1"/>
    <p:sldLayoutId id="2147483678" r:id="rId2"/>
  </p:sldLayoutIdLst>
  <p:txStyles>
    <p:titleStyle>
      <a:lvl1pPr algn="l" defTabSz="914400" rtl="0" eaLnBrk="1" latinLnBrk="0" hangingPunct="1">
        <a:lnSpc>
          <a:spcPct val="90000"/>
        </a:lnSpc>
        <a:spcBef>
          <a:spcPct val="0"/>
        </a:spcBef>
        <a:buNone/>
        <a:defRPr sz="2400" b="0" i="0" kern="1200">
          <a:solidFill>
            <a:srgbClr val="990000"/>
          </a:solidFill>
          <a:latin typeface="BentonSans Medium" charset="0"/>
          <a:ea typeface="BentonSans Medium" charset="0"/>
          <a:cs typeface="BentonSans Medium" charset="0"/>
        </a:defRPr>
      </a:lvl1pPr>
    </p:titleStyle>
    <p:bodyStyle>
      <a:lvl1pPr marL="0" indent="0" algn="l" defTabSz="914400" rtl="0" eaLnBrk="1" latinLnBrk="0" hangingPunct="1">
        <a:lnSpc>
          <a:spcPct val="100000"/>
        </a:lnSpc>
        <a:spcBef>
          <a:spcPts val="400"/>
        </a:spcBef>
        <a:buFont typeface="Arial"/>
        <a:buNone/>
        <a:defRPr sz="1400" b="0" i="0" kern="1200">
          <a:solidFill>
            <a:srgbClr val="3D3D3D"/>
          </a:solidFill>
          <a:latin typeface="BentonSans Regular" panose="02000503000000020004" pitchFamily="2" charset="77"/>
          <a:ea typeface="BentonSans Regular" panose="02000503000000020004" pitchFamily="2" charset="77"/>
          <a:cs typeface="BentonSans Regular" panose="02000503000000020004" pitchFamily="2" charset="77"/>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cstate="screen">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2018186073"/>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777125533"/>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519250886"/>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416283015"/>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3FFC73-0393-1D42-BF87-01E5C8F2071D}"/>
              </a:ext>
            </a:extLst>
          </p:cNvPr>
          <p:cNvSpPr txBox="1"/>
          <p:nvPr/>
        </p:nvSpPr>
        <p:spPr>
          <a:xfrm>
            <a:off x="4738687" y="3933227"/>
            <a:ext cx="4243388" cy="400110"/>
          </a:xfrm>
          <a:prstGeom prst="rect">
            <a:avLst/>
          </a:prstGeom>
          <a:noFill/>
        </p:spPr>
        <p:txBody>
          <a:bodyPr wrap="square" rtlCol="0">
            <a:spAutoFit/>
          </a:bodyPr>
          <a:lstStyle/>
          <a:p>
            <a:r>
              <a:rPr lang="en-US" sz="2000" b="1" dirty="0">
                <a:solidFill>
                  <a:schemeClr val="bg1"/>
                </a:solidFill>
                <a:latin typeface="Benton Sans" panose="02000504020000020004" pitchFamily="2" charset="77"/>
              </a:rPr>
              <a:t>Center for Advanced Computing</a:t>
            </a:r>
          </a:p>
        </p:txBody>
      </p:sp>
      <p:sp>
        <p:nvSpPr>
          <p:cNvPr id="2" name="Rectangle 1">
            <a:extLst>
              <a:ext uri="{FF2B5EF4-FFF2-40B4-BE49-F238E27FC236}">
                <a16:creationId xmlns:a16="http://schemas.microsoft.com/office/drawing/2014/main" id="{5218D890-D550-EE43-845B-7836AF500ED7}"/>
              </a:ext>
            </a:extLst>
          </p:cNvPr>
          <p:cNvSpPr/>
          <p:nvPr/>
        </p:nvSpPr>
        <p:spPr>
          <a:xfrm>
            <a:off x="3905250" y="3853874"/>
            <a:ext cx="666750" cy="1656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automatically generated">
            <a:extLst>
              <a:ext uri="{FF2B5EF4-FFF2-40B4-BE49-F238E27FC236}">
                <a16:creationId xmlns:a16="http://schemas.microsoft.com/office/drawing/2014/main" id="{42D2D268-C41B-C546-B554-3E86FE01D1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8562" y="3853874"/>
            <a:ext cx="1000125" cy="1000125"/>
          </a:xfrm>
          <a:prstGeom prst="rect">
            <a:avLst/>
          </a:prstGeom>
        </p:spPr>
      </p:pic>
    </p:spTree>
    <p:extLst>
      <p:ext uri="{BB962C8B-B14F-4D97-AF65-F5344CB8AC3E}">
        <p14:creationId xmlns:p14="http://schemas.microsoft.com/office/powerpoint/2010/main" val="214361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0EA2-F3BD-754C-A3CE-B599F9FCAB67}"/>
              </a:ext>
            </a:extLst>
          </p:cNvPr>
          <p:cNvSpPr txBox="1">
            <a:spLocks/>
          </p:cNvSpPr>
          <p:nvPr/>
        </p:nvSpPr>
        <p:spPr>
          <a:xfrm>
            <a:off x="429371" y="159026"/>
            <a:ext cx="4691270" cy="7235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000" b="0" i="0" kern="1200">
                <a:solidFill>
                  <a:srgbClr val="990000"/>
                </a:solidFill>
                <a:latin typeface="BentonSans Medium" charset="0"/>
                <a:ea typeface="BentonSans Medium" charset="0"/>
                <a:cs typeface="BentonSans Medium" charset="0"/>
              </a:defRPr>
            </a:lvl1pPr>
          </a:lstStyle>
          <a:p>
            <a:r>
              <a:rPr lang="en-US" sz="3400" dirty="0"/>
              <a:t>How Docker is used ? </a:t>
            </a:r>
          </a:p>
        </p:txBody>
      </p:sp>
      <p:pic>
        <p:nvPicPr>
          <p:cNvPr id="3" name="Content Placeholder 10">
            <a:extLst>
              <a:ext uri="{FF2B5EF4-FFF2-40B4-BE49-F238E27FC236}">
                <a16:creationId xmlns:a16="http://schemas.microsoft.com/office/drawing/2014/main" id="{27320BA5-1B00-7642-A809-A5575F4B03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4215" y="436645"/>
            <a:ext cx="4993419" cy="4077541"/>
          </a:xfrm>
          <a:prstGeom prst="rect">
            <a:avLst/>
          </a:prstGeom>
        </p:spPr>
      </p:pic>
    </p:spTree>
    <p:extLst>
      <p:ext uri="{BB962C8B-B14F-4D97-AF65-F5344CB8AC3E}">
        <p14:creationId xmlns:p14="http://schemas.microsoft.com/office/powerpoint/2010/main" val="71103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664F-BC2C-F74C-9285-588A303999E6}"/>
              </a:ext>
            </a:extLst>
          </p:cNvPr>
          <p:cNvSpPr>
            <a:spLocks noGrp="1"/>
          </p:cNvSpPr>
          <p:nvPr>
            <p:ph type="title"/>
          </p:nvPr>
        </p:nvSpPr>
        <p:spPr/>
        <p:txBody>
          <a:bodyPr/>
          <a:lstStyle/>
          <a:p>
            <a:r>
              <a:rPr lang="en-US" dirty="0"/>
              <a:t>What is Singularity?</a:t>
            </a:r>
          </a:p>
        </p:txBody>
      </p:sp>
      <p:sp>
        <p:nvSpPr>
          <p:cNvPr id="3" name="Content Placeholder 2">
            <a:extLst>
              <a:ext uri="{FF2B5EF4-FFF2-40B4-BE49-F238E27FC236}">
                <a16:creationId xmlns:a16="http://schemas.microsoft.com/office/drawing/2014/main" id="{D9DB0DD2-6F5E-6D4F-A4BF-31552F640C2C}"/>
              </a:ext>
            </a:extLst>
          </p:cNvPr>
          <p:cNvSpPr>
            <a:spLocks noGrp="1"/>
          </p:cNvSpPr>
          <p:nvPr>
            <p:ph sz="half" idx="1"/>
          </p:nvPr>
        </p:nvSpPr>
        <p:spPr>
          <a:xfrm>
            <a:off x="628650" y="1416945"/>
            <a:ext cx="7886700" cy="2888222"/>
          </a:xfrm>
        </p:spPr>
        <p:txBody>
          <a:bodyPr/>
          <a:lstStyle/>
          <a:p>
            <a:pPr marL="285750" indent="-285750">
              <a:buFont typeface="Wingdings" pitchFamily="2" charset="2"/>
              <a:buChar char="Ø"/>
            </a:pPr>
            <a:r>
              <a:rPr lang="en-US" sz="2000" dirty="0"/>
              <a:t>YACP (Yet another container platform)</a:t>
            </a:r>
          </a:p>
          <a:p>
            <a:pPr marL="285750" indent="-285750">
              <a:buFont typeface="Wingdings" pitchFamily="2" charset="2"/>
              <a:buChar char="Ø"/>
            </a:pPr>
            <a:r>
              <a:rPr lang="en-US" sz="2000" dirty="0"/>
              <a:t>Why are we talking about Singularity at all?</a:t>
            </a:r>
          </a:p>
          <a:p>
            <a:pPr marL="285750" indent="-285750">
              <a:buFont typeface="Wingdings" pitchFamily="2" charset="2"/>
              <a:buChar char="Ø"/>
            </a:pPr>
            <a:r>
              <a:rPr lang="en-US" sz="2000" dirty="0"/>
              <a:t>How is it different from Docker?</a:t>
            </a:r>
          </a:p>
          <a:p>
            <a:pPr marL="285750" indent="-285750">
              <a:buFont typeface="Wingdings" pitchFamily="2" charset="2"/>
              <a:buChar char="Ø"/>
            </a:pPr>
            <a:r>
              <a:rPr lang="en-US" sz="2000" dirty="0"/>
              <a:t>How does this all come together?</a:t>
            </a:r>
          </a:p>
          <a:p>
            <a:pPr marL="285750" indent="-285750">
              <a:buFont typeface="Wingdings" pitchFamily="2" charset="2"/>
              <a:buChar char="Ø"/>
            </a:pPr>
            <a:r>
              <a:rPr lang="en-US" sz="2000" dirty="0"/>
              <a:t>Singularity can use Singularity containers from the Singularity Hub or Docker containers, even pulling from a Docker registry like Docker Hub</a:t>
            </a:r>
          </a:p>
        </p:txBody>
      </p:sp>
      <p:pic>
        <p:nvPicPr>
          <p:cNvPr id="5" name="Picture 4">
            <a:extLst>
              <a:ext uri="{FF2B5EF4-FFF2-40B4-BE49-F238E27FC236}">
                <a16:creationId xmlns:a16="http://schemas.microsoft.com/office/drawing/2014/main" id="{208ABC08-F010-B84A-9EDB-25010A036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7341" y="206188"/>
            <a:ext cx="2392456" cy="2421514"/>
          </a:xfrm>
          <a:prstGeom prst="rect">
            <a:avLst/>
          </a:prstGeom>
        </p:spPr>
      </p:pic>
    </p:spTree>
    <p:extLst>
      <p:ext uri="{BB962C8B-B14F-4D97-AF65-F5344CB8AC3E}">
        <p14:creationId xmlns:p14="http://schemas.microsoft.com/office/powerpoint/2010/main" val="283817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Moving into the first exercise…</a:t>
            </a:r>
          </a:p>
        </p:txBody>
      </p:sp>
      <p:sp>
        <p:nvSpPr>
          <p:cNvPr id="3" name="Subtitle 2"/>
          <p:cNvSpPr>
            <a:spLocks noGrp="1"/>
          </p:cNvSpPr>
          <p:nvPr>
            <p:ph type="subTitle" idx="1"/>
          </p:nvPr>
        </p:nvSpPr>
        <p:spPr/>
        <p:txBody>
          <a:bodyPr/>
          <a:lstStyle/>
          <a:p>
            <a:r>
              <a:rPr lang="en-US" dirty="0"/>
              <a:t>Simple container creation!</a:t>
            </a:r>
          </a:p>
          <a:p>
            <a:endParaRPr lang="en-US" dirty="0"/>
          </a:p>
          <a:p>
            <a:r>
              <a:rPr lang="en-US" dirty="0"/>
              <a:t>Questions?</a:t>
            </a:r>
          </a:p>
        </p:txBody>
      </p:sp>
    </p:spTree>
    <p:extLst>
      <p:ext uri="{BB962C8B-B14F-4D97-AF65-F5344CB8AC3E}">
        <p14:creationId xmlns:p14="http://schemas.microsoft.com/office/powerpoint/2010/main" val="1833018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1376624"/>
            <a:ext cx="5166732" cy="909376"/>
          </a:xfrm>
        </p:spPr>
        <p:txBody>
          <a:bodyPr/>
          <a:lstStyle/>
          <a:p>
            <a:r>
              <a:rPr lang="en-US" dirty="0"/>
              <a:t>Deep Dive into Constructing Containers for Scientific Computing and Gateways: Introduction to Containers</a:t>
            </a:r>
          </a:p>
        </p:txBody>
      </p:sp>
      <p:sp>
        <p:nvSpPr>
          <p:cNvPr id="3" name="Content Placeholder 2"/>
          <p:cNvSpPr>
            <a:spLocks noGrp="1"/>
          </p:cNvSpPr>
          <p:nvPr>
            <p:ph idx="1"/>
          </p:nvPr>
        </p:nvSpPr>
        <p:spPr>
          <a:xfrm>
            <a:off x="3657600" y="2857501"/>
            <a:ext cx="4857749" cy="1647930"/>
          </a:xfrm>
        </p:spPr>
        <p:txBody>
          <a:bodyPr lIns="91440" tIns="0" rIns="91440">
            <a:noAutofit/>
          </a:bodyPr>
          <a:lstStyle/>
          <a:p>
            <a:pPr>
              <a:spcBef>
                <a:spcPts val="0"/>
              </a:spcBef>
            </a:pPr>
            <a:r>
              <a:rPr lang="en-US" b="1" dirty="0"/>
              <a:t>Eric Coulter, Jeremy Fischer, Stephen Bird, Sanjana Sudarshan, Peter Vaillancourt and Suresh </a:t>
            </a:r>
            <a:r>
              <a:rPr lang="en-US" b="1" dirty="0" err="1"/>
              <a:t>Marru</a:t>
            </a:r>
            <a:endParaRPr lang="en-US" b="1" dirty="0"/>
          </a:p>
          <a:p>
            <a:pPr>
              <a:spcBef>
                <a:spcPts val="0"/>
              </a:spcBef>
            </a:pPr>
            <a:endParaRPr lang="en-US" b="1" dirty="0"/>
          </a:p>
          <a:p>
            <a:pPr>
              <a:spcBef>
                <a:spcPts val="0"/>
              </a:spcBef>
            </a:pPr>
            <a:r>
              <a:rPr lang="en-US" sz="1400" dirty="0"/>
              <a:t>UITS Research Technologies, Indiana University &amp;</a:t>
            </a:r>
          </a:p>
          <a:p>
            <a:pPr>
              <a:spcBef>
                <a:spcPts val="0"/>
              </a:spcBef>
            </a:pPr>
            <a:r>
              <a:rPr lang="en-US" dirty="0"/>
              <a:t>Center for Advanced Computing, Cornell University</a:t>
            </a:r>
            <a:r>
              <a:rPr lang="en-US" sz="1400" dirty="0"/>
              <a:t> </a:t>
            </a:r>
          </a:p>
          <a:p>
            <a:pPr>
              <a:lnSpc>
                <a:spcPct val="150000"/>
              </a:lnSpc>
              <a:spcBef>
                <a:spcPts val="0"/>
              </a:spcBef>
            </a:pPr>
            <a:endParaRPr lang="en-US" dirty="0"/>
          </a:p>
          <a:p>
            <a:pPr>
              <a:lnSpc>
                <a:spcPct val="150000"/>
              </a:lnSpc>
              <a:spcBef>
                <a:spcPts val="0"/>
              </a:spcBef>
            </a:pPr>
            <a:r>
              <a:rPr lang="en-US" sz="1400" dirty="0"/>
              <a:t>PEARC20 (Virtual Edition) - July 27, 2020</a:t>
            </a:r>
          </a:p>
        </p:txBody>
      </p:sp>
    </p:spTree>
    <p:extLst>
      <p:ext uri="{BB962C8B-B14F-4D97-AF65-F5344CB8AC3E}">
        <p14:creationId xmlns:p14="http://schemas.microsoft.com/office/powerpoint/2010/main" val="123663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Outline for the day’s events…</a:t>
            </a:r>
          </a:p>
        </p:txBody>
      </p:sp>
      <p:sp>
        <p:nvSpPr>
          <p:cNvPr id="3" name="Content Placeholder 2">
            <a:extLst>
              <a:ext uri="{FF2B5EF4-FFF2-40B4-BE49-F238E27FC236}">
                <a16:creationId xmlns:a16="http://schemas.microsoft.com/office/drawing/2014/main" id="{3530AF09-5369-BF42-9813-CC7244464440}"/>
              </a:ext>
            </a:extLst>
          </p:cNvPr>
          <p:cNvSpPr>
            <a:spLocks noGrp="1"/>
          </p:cNvSpPr>
          <p:nvPr>
            <p:ph sz="half" idx="1"/>
          </p:nvPr>
        </p:nvSpPr>
        <p:spPr/>
        <p:txBody>
          <a:bodyPr/>
          <a:lstStyle/>
          <a:p>
            <a:r>
              <a:rPr lang="en-US" dirty="0"/>
              <a:t>Part I </a:t>
            </a:r>
          </a:p>
          <a:p>
            <a:pPr marL="285750" indent="-285750">
              <a:buFont typeface="Arial" panose="020B0604020202020204" pitchFamily="34" charset="0"/>
              <a:buChar char="•"/>
            </a:pPr>
            <a:r>
              <a:rPr lang="en-US" dirty="0"/>
              <a:t>Introduction to container technologies (You are here!)</a:t>
            </a:r>
          </a:p>
          <a:p>
            <a:pPr marL="285750" indent="-285750">
              <a:buFont typeface="Arial" panose="020B0604020202020204" pitchFamily="34" charset="0"/>
              <a:buChar char="•"/>
            </a:pPr>
            <a:r>
              <a:rPr lang="en-US" dirty="0"/>
              <a:t>Simple container creation</a:t>
            </a:r>
          </a:p>
          <a:p>
            <a:pPr marL="285750" indent="-285750">
              <a:buFont typeface="Arial" panose="020B0604020202020204" pitchFamily="34" charset="0"/>
              <a:buChar char="•"/>
            </a:pPr>
            <a:r>
              <a:rPr lang="en-US" dirty="0"/>
              <a:t>Docker to Singularity Conversion</a:t>
            </a:r>
          </a:p>
          <a:p>
            <a:pPr marL="285750" indent="-285750">
              <a:buFont typeface="Arial" panose="020B0604020202020204" pitchFamily="34" charset="0"/>
              <a:buChar char="•"/>
            </a:pPr>
            <a:r>
              <a:rPr lang="en-US" dirty="0"/>
              <a:t>First exercise – building and running a scientific workload with Docker and Singularity</a:t>
            </a:r>
          </a:p>
        </p:txBody>
      </p:sp>
      <p:sp>
        <p:nvSpPr>
          <p:cNvPr id="5" name="Content Placeholder 4">
            <a:extLst>
              <a:ext uri="{FF2B5EF4-FFF2-40B4-BE49-F238E27FC236}">
                <a16:creationId xmlns:a16="http://schemas.microsoft.com/office/drawing/2014/main" id="{A18ED9AA-F07C-CB47-B12D-EEE7DFFC1882}"/>
              </a:ext>
            </a:extLst>
          </p:cNvPr>
          <p:cNvSpPr>
            <a:spLocks noGrp="1"/>
          </p:cNvSpPr>
          <p:nvPr>
            <p:ph sz="half" idx="2"/>
          </p:nvPr>
        </p:nvSpPr>
        <p:spPr/>
        <p:txBody>
          <a:bodyPr/>
          <a:lstStyle/>
          <a:p>
            <a:pPr marL="0" indent="0">
              <a:buNone/>
            </a:pPr>
            <a:r>
              <a:rPr lang="en-US" dirty="0"/>
              <a:t>Part II</a:t>
            </a:r>
          </a:p>
          <a:p>
            <a:r>
              <a:rPr lang="en-US" dirty="0"/>
              <a:t>Complex container build (</a:t>
            </a:r>
            <a:r>
              <a:rPr lang="en-US" dirty="0" err="1"/>
              <a:t>Matlab</a:t>
            </a:r>
            <a:r>
              <a:rPr lang="en-US" dirty="0"/>
              <a:t> Compiler Runtime Environment)</a:t>
            </a:r>
          </a:p>
          <a:p>
            <a:r>
              <a:rPr lang="en-US" dirty="0"/>
              <a:t>Next steps and best practices</a:t>
            </a:r>
          </a:p>
          <a:p>
            <a:r>
              <a:rPr lang="en-US" dirty="0"/>
              <a:t>Containers for gateways (including an exercise)</a:t>
            </a:r>
          </a:p>
          <a:p>
            <a:r>
              <a:rPr lang="en-US" dirty="0"/>
              <a:t>Wrap up</a:t>
            </a:r>
          </a:p>
        </p:txBody>
      </p:sp>
    </p:spTree>
    <p:extLst>
      <p:ext uri="{BB962C8B-B14F-4D97-AF65-F5344CB8AC3E}">
        <p14:creationId xmlns:p14="http://schemas.microsoft.com/office/powerpoint/2010/main" val="481705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Introduction</a:t>
            </a:r>
          </a:p>
        </p:txBody>
      </p:sp>
      <p:sp>
        <p:nvSpPr>
          <p:cNvPr id="5" name="Subtitle 4"/>
          <p:cNvSpPr>
            <a:spLocks noGrp="1"/>
          </p:cNvSpPr>
          <p:nvPr>
            <p:ph type="subTitle" idx="1"/>
          </p:nvPr>
        </p:nvSpPr>
        <p:spPr>
          <a:xfrm>
            <a:off x="862361" y="2701925"/>
            <a:ext cx="7501054" cy="1241425"/>
          </a:xfrm>
        </p:spPr>
        <p:txBody>
          <a:bodyPr/>
          <a:lstStyle/>
          <a:p>
            <a:r>
              <a:rPr lang="en-US" dirty="0"/>
              <a:t>…or how I learned to stop worrying and love </a:t>
            </a:r>
            <a:r>
              <a:rPr lang="en-US" strike="sngStrike" dirty="0"/>
              <a:t>the bomb</a:t>
            </a:r>
            <a:r>
              <a:rPr lang="en-US" dirty="0"/>
              <a:t> containers…</a:t>
            </a:r>
            <a:endParaRPr lang="en-US" strike="sngStrike" dirty="0"/>
          </a:p>
        </p:txBody>
      </p:sp>
    </p:spTree>
    <p:extLst>
      <p:ext uri="{BB962C8B-B14F-4D97-AF65-F5344CB8AC3E}">
        <p14:creationId xmlns:p14="http://schemas.microsoft.com/office/powerpoint/2010/main" val="126936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823" y="274638"/>
            <a:ext cx="8162693" cy="993775"/>
          </a:xfrm>
        </p:spPr>
        <p:txBody>
          <a:bodyPr/>
          <a:lstStyle/>
          <a:p>
            <a:r>
              <a:rPr lang="en-US" dirty="0"/>
              <a:t>What are containers?</a:t>
            </a:r>
          </a:p>
        </p:txBody>
      </p:sp>
      <p:sp>
        <p:nvSpPr>
          <p:cNvPr id="3" name="Content Placeholder 2"/>
          <p:cNvSpPr>
            <a:spLocks noGrp="1"/>
          </p:cNvSpPr>
          <p:nvPr>
            <p:ph sz="half" idx="1"/>
          </p:nvPr>
        </p:nvSpPr>
        <p:spPr>
          <a:xfrm>
            <a:off x="628650" y="1370012"/>
            <a:ext cx="4239185" cy="2798575"/>
          </a:xfrm>
        </p:spPr>
        <p:txBody>
          <a:bodyPr/>
          <a:lstStyle/>
          <a:p>
            <a:pPr marL="285750" indent="-285750">
              <a:buFont typeface="Wingdings" charset="2"/>
              <a:buChar char="Ø"/>
            </a:pPr>
            <a:r>
              <a:rPr lang="en-US" dirty="0"/>
              <a:t>Born from a simple idea (chroot)</a:t>
            </a:r>
          </a:p>
          <a:p>
            <a:pPr marL="285750" indent="-285750">
              <a:buFont typeface="Wingdings" charset="2"/>
              <a:buChar char="Ø"/>
            </a:pPr>
            <a:r>
              <a:rPr lang="en-US" dirty="0"/>
              <a:t>Evolved over time into various forms of container services (e.g. BSD Jails, Solaris Zones)</a:t>
            </a:r>
          </a:p>
          <a:p>
            <a:pPr marL="285750" indent="-285750">
              <a:buFont typeface="Wingdings" charset="2"/>
              <a:buChar char="Ø"/>
            </a:pPr>
            <a:r>
              <a:rPr lang="en-US" dirty="0"/>
              <a:t>LXC (</a:t>
            </a:r>
            <a:r>
              <a:rPr lang="en-US" dirty="0" err="1"/>
              <a:t>LinuX</a:t>
            </a:r>
            <a:r>
              <a:rPr lang="en-US" dirty="0"/>
              <a:t> Containers) was released in 2008</a:t>
            </a:r>
          </a:p>
          <a:p>
            <a:pPr marL="285750" indent="-285750">
              <a:buFont typeface="Wingdings" charset="2"/>
              <a:buChar char="Ø"/>
            </a:pPr>
            <a:r>
              <a:rPr lang="en-US" dirty="0"/>
              <a:t>Docker came on the scene in 2013</a:t>
            </a:r>
          </a:p>
          <a:p>
            <a:pPr marL="285750" indent="-285750">
              <a:buFont typeface="Wingdings" charset="2"/>
              <a:buChar char="Ø"/>
            </a:pPr>
            <a:r>
              <a:rPr lang="en-US" dirty="0"/>
              <a:t>Other technologies evolved – Shifter, </a:t>
            </a:r>
            <a:r>
              <a:rPr lang="en-US" dirty="0" err="1"/>
              <a:t>CharlieCloud</a:t>
            </a:r>
            <a:r>
              <a:rPr lang="en-US" dirty="0"/>
              <a:t>, Singularity</a:t>
            </a:r>
          </a:p>
          <a:p>
            <a:pPr marL="285750" indent="-285750">
              <a:buFont typeface="Wingdings" charset="2"/>
              <a:buChar char="Ø"/>
            </a:pPr>
            <a:r>
              <a:rPr lang="en-US" dirty="0"/>
              <a:t>Upping the ante – Docker Compose and container orchestration</a:t>
            </a:r>
          </a:p>
        </p:txBody>
      </p:sp>
      <p:pic>
        <p:nvPicPr>
          <p:cNvPr id="4" name="Picture 3">
            <a:extLst>
              <a:ext uri="{FF2B5EF4-FFF2-40B4-BE49-F238E27FC236}">
                <a16:creationId xmlns:a16="http://schemas.microsoft.com/office/drawing/2014/main" id="{0CDC7E53-3B23-E441-838B-77DFF3CD42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7985" y="1850599"/>
            <a:ext cx="3923742" cy="3018263"/>
          </a:xfrm>
          <a:prstGeom prst="rect">
            <a:avLst/>
          </a:prstGeom>
        </p:spPr>
      </p:pic>
    </p:spTree>
    <p:extLst>
      <p:ext uri="{BB962C8B-B14F-4D97-AF65-F5344CB8AC3E}">
        <p14:creationId xmlns:p14="http://schemas.microsoft.com/office/powerpoint/2010/main" val="63853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why would I want to use one</a:t>
            </a:r>
          </a:p>
        </p:txBody>
      </p:sp>
      <p:sp>
        <p:nvSpPr>
          <p:cNvPr id="10" name="Content Placeholder 9"/>
          <p:cNvSpPr>
            <a:spLocks noGrp="1"/>
          </p:cNvSpPr>
          <p:nvPr>
            <p:ph sz="half" idx="1"/>
          </p:nvPr>
        </p:nvSpPr>
        <p:spPr>
          <a:xfrm>
            <a:off x="4769223" y="1362636"/>
            <a:ext cx="4029636" cy="3003176"/>
          </a:xfrm>
        </p:spPr>
        <p:txBody>
          <a:bodyPr/>
          <a:lstStyle/>
          <a:p>
            <a:pPr marL="285750" indent="-285750">
              <a:buFont typeface="Wingdings" charset="2"/>
              <a:buChar char="Ø"/>
            </a:pPr>
            <a:endParaRPr lang="en-US" dirty="0"/>
          </a:p>
          <a:p>
            <a:pPr marL="285750" indent="-285750">
              <a:buFont typeface="Wingdings" charset="2"/>
              <a:buChar char="Ø"/>
            </a:pPr>
            <a:r>
              <a:rPr lang="en-US" dirty="0"/>
              <a:t>Consistency</a:t>
            </a:r>
          </a:p>
          <a:p>
            <a:pPr marL="285750" indent="-285750">
              <a:buFont typeface="Wingdings" charset="2"/>
              <a:buChar char="Ø"/>
            </a:pPr>
            <a:r>
              <a:rPr lang="en-US" dirty="0"/>
              <a:t>Portability </a:t>
            </a:r>
          </a:p>
          <a:p>
            <a:pPr marL="285750" indent="-285750">
              <a:buFont typeface="Wingdings" charset="2"/>
              <a:buChar char="Ø"/>
            </a:pPr>
            <a:r>
              <a:rPr lang="en-US" dirty="0"/>
              <a:t>Ability to package and run on HPC</a:t>
            </a:r>
          </a:p>
          <a:p>
            <a:pPr marL="285750" indent="-285750">
              <a:buFont typeface="Wingdings" charset="2"/>
              <a:buChar char="Ø"/>
            </a:pPr>
            <a:r>
              <a:rPr lang="en-US" dirty="0"/>
              <a:t>“Just in time” instantiation and updating on the fly</a:t>
            </a:r>
          </a:p>
          <a:p>
            <a:pPr marL="285750" indent="-285750">
              <a:buFont typeface="Wingdings" charset="2"/>
              <a:buChar char="Ø"/>
            </a:pPr>
            <a:r>
              <a:rPr lang="en-US" dirty="0"/>
              <a:t>Creating microservices</a:t>
            </a:r>
          </a:p>
          <a:p>
            <a:pPr marL="285750" indent="-285750">
              <a:buFont typeface="Wingdings" charset="2"/>
              <a:buChar char="Ø"/>
            </a:pPr>
            <a:r>
              <a:rPr lang="en-US" dirty="0"/>
              <a:t>Run legacy code/obsolete OSes</a:t>
            </a:r>
          </a:p>
          <a:p>
            <a:pPr marL="285750" indent="-285750">
              <a:buFont typeface="Wingdings" charset="2"/>
              <a:buChar char="Ø"/>
            </a:pPr>
            <a:r>
              <a:rPr lang="en-US" dirty="0"/>
              <a:t>Reproducible Science!</a:t>
            </a:r>
          </a:p>
        </p:txBody>
      </p:sp>
      <p:pic>
        <p:nvPicPr>
          <p:cNvPr id="3" name="Picture 2">
            <a:extLst>
              <a:ext uri="{FF2B5EF4-FFF2-40B4-BE49-F238E27FC236}">
                <a16:creationId xmlns:a16="http://schemas.microsoft.com/office/drawing/2014/main" id="{E3619E4C-38EF-8040-A4EE-2717D2DD7DE2}"/>
              </a:ext>
            </a:extLst>
          </p:cNvPr>
          <p:cNvPicPr>
            <a:picLocks noChangeAspect="1"/>
          </p:cNvPicPr>
          <p:nvPr/>
        </p:nvPicPr>
        <p:blipFill>
          <a:blip r:embed="rId3"/>
          <a:stretch>
            <a:fillRect/>
          </a:stretch>
        </p:blipFill>
        <p:spPr>
          <a:xfrm>
            <a:off x="172488" y="1054074"/>
            <a:ext cx="4507088" cy="2824442"/>
          </a:xfrm>
          <a:prstGeom prst="rect">
            <a:avLst/>
          </a:prstGeom>
        </p:spPr>
      </p:pic>
    </p:spTree>
    <p:extLst>
      <p:ext uri="{BB962C8B-B14F-4D97-AF65-F5344CB8AC3E}">
        <p14:creationId xmlns:p14="http://schemas.microsoft.com/office/powerpoint/2010/main" val="174985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BBDB8-28F8-CD42-8A2A-409EAD4B14C3}"/>
              </a:ext>
            </a:extLst>
          </p:cNvPr>
          <p:cNvSpPr>
            <a:spLocks noGrp="1"/>
          </p:cNvSpPr>
          <p:nvPr>
            <p:ph type="title"/>
          </p:nvPr>
        </p:nvSpPr>
        <p:spPr>
          <a:xfrm>
            <a:off x="539003" y="0"/>
            <a:ext cx="7886700" cy="993775"/>
          </a:xfrm>
        </p:spPr>
        <p:txBody>
          <a:bodyPr/>
          <a:lstStyle/>
          <a:p>
            <a:r>
              <a:rPr lang="en-US" dirty="0"/>
              <a:t>Containers vs. Virtual Machines</a:t>
            </a:r>
          </a:p>
        </p:txBody>
      </p:sp>
      <p:sp>
        <p:nvSpPr>
          <p:cNvPr id="3" name="Content Placeholder 2">
            <a:extLst>
              <a:ext uri="{FF2B5EF4-FFF2-40B4-BE49-F238E27FC236}">
                <a16:creationId xmlns:a16="http://schemas.microsoft.com/office/drawing/2014/main" id="{052CD988-324E-524E-8F11-9157E462F9CF}"/>
              </a:ext>
            </a:extLst>
          </p:cNvPr>
          <p:cNvSpPr>
            <a:spLocks noGrp="1"/>
          </p:cNvSpPr>
          <p:nvPr>
            <p:ph sz="half" idx="1"/>
          </p:nvPr>
        </p:nvSpPr>
        <p:spPr>
          <a:xfrm>
            <a:off x="610720" y="813547"/>
            <a:ext cx="5574926" cy="3211606"/>
          </a:xfrm>
        </p:spPr>
        <p:txBody>
          <a:bodyPr/>
          <a:lstStyle/>
          <a:p>
            <a:r>
              <a:rPr lang="en-US" dirty="0"/>
              <a:t>VMs:</a:t>
            </a:r>
          </a:p>
          <a:p>
            <a:pPr marL="285750" indent="-285750">
              <a:buFont typeface="Wingdings" pitchFamily="2" charset="2"/>
              <a:buChar char="Ø"/>
            </a:pPr>
            <a:r>
              <a:rPr lang="en-US" dirty="0"/>
              <a:t>VMs are fully contained – everything you need is there</a:t>
            </a:r>
          </a:p>
          <a:p>
            <a:pPr marL="285750" indent="-285750">
              <a:buFont typeface="Wingdings" pitchFamily="2" charset="2"/>
              <a:buChar char="Ø"/>
            </a:pPr>
            <a:r>
              <a:rPr lang="en-US" dirty="0"/>
              <a:t>VMs are independent of the host operating system</a:t>
            </a:r>
          </a:p>
          <a:p>
            <a:pPr marL="285750" indent="-285750">
              <a:buFont typeface="Wingdings" pitchFamily="2" charset="2"/>
              <a:buChar char="Ø"/>
            </a:pPr>
            <a:r>
              <a:rPr lang="en-US" dirty="0"/>
              <a:t>All OS resources and tools are available</a:t>
            </a:r>
          </a:p>
          <a:p>
            <a:endParaRPr lang="en-US" dirty="0"/>
          </a:p>
          <a:p>
            <a:r>
              <a:rPr lang="en-US" dirty="0"/>
              <a:t>Containers:</a:t>
            </a:r>
          </a:p>
          <a:p>
            <a:pPr marL="285750" indent="-285750">
              <a:buFont typeface="Wingdings" pitchFamily="2" charset="2"/>
              <a:buChar char="Ø"/>
            </a:pPr>
            <a:r>
              <a:rPr lang="en-US" dirty="0"/>
              <a:t>Compact – minimal  OS parts to run, rely on host</a:t>
            </a:r>
          </a:p>
          <a:p>
            <a:pPr marL="285750" indent="-285750">
              <a:buFont typeface="Wingdings" pitchFamily="2" charset="2"/>
              <a:buChar char="Ø"/>
            </a:pPr>
            <a:r>
              <a:rPr lang="en-US" dirty="0"/>
              <a:t>Compact nature makes them more portable</a:t>
            </a:r>
          </a:p>
          <a:p>
            <a:pPr marL="285750" indent="-285750">
              <a:buFont typeface="Wingdings" pitchFamily="2" charset="2"/>
              <a:buChar char="Ø"/>
            </a:pPr>
            <a:r>
              <a:rPr lang="en-US" dirty="0"/>
              <a:t>Robust ecosystem – many pre-made containers available</a:t>
            </a:r>
          </a:p>
          <a:p>
            <a:pPr marL="285750" indent="-285750">
              <a:buFont typeface="Wingdings" pitchFamily="2" charset="2"/>
              <a:buChar char="Ø"/>
            </a:pPr>
            <a:endParaRPr lang="en-US" dirty="0"/>
          </a:p>
          <a:p>
            <a:pPr marL="285750" indent="-285750">
              <a:buFont typeface="Wingdings" pitchFamily="2" charset="2"/>
              <a:buChar char="Ø"/>
            </a:pPr>
            <a:endParaRPr lang="en-US" dirty="0"/>
          </a:p>
        </p:txBody>
      </p:sp>
      <p:pic>
        <p:nvPicPr>
          <p:cNvPr id="7" name="Picture 6">
            <a:extLst>
              <a:ext uri="{FF2B5EF4-FFF2-40B4-BE49-F238E27FC236}">
                <a16:creationId xmlns:a16="http://schemas.microsoft.com/office/drawing/2014/main" id="{4A4D299C-0845-9E4D-9C41-911F4716D4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0759" y="496887"/>
            <a:ext cx="2862027" cy="4149725"/>
          </a:xfrm>
          <a:prstGeom prst="rect">
            <a:avLst/>
          </a:prstGeom>
        </p:spPr>
      </p:pic>
    </p:spTree>
    <p:extLst>
      <p:ext uri="{BB962C8B-B14F-4D97-AF65-F5344CB8AC3E}">
        <p14:creationId xmlns:p14="http://schemas.microsoft.com/office/powerpoint/2010/main" val="1888773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69E2-D211-1541-9701-7FE5C5A5A309}"/>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CDFDAE02-5131-4140-8FBB-046E259B03DE}"/>
              </a:ext>
            </a:extLst>
          </p:cNvPr>
          <p:cNvSpPr>
            <a:spLocks noGrp="1"/>
          </p:cNvSpPr>
          <p:nvPr>
            <p:ph sz="half" idx="1"/>
          </p:nvPr>
        </p:nvSpPr>
        <p:spPr>
          <a:xfrm>
            <a:off x="612776" y="1058863"/>
            <a:ext cx="5225303" cy="2852363"/>
          </a:xfrm>
        </p:spPr>
        <p:txBody>
          <a:bodyPr/>
          <a:lstStyle/>
          <a:p>
            <a:pPr marL="285750" indent="-285750">
              <a:buFont typeface="Wingdings" pitchFamily="2" charset="2"/>
              <a:buChar char="Ø"/>
            </a:pPr>
            <a:r>
              <a:rPr lang="en-US" sz="1400" dirty="0"/>
              <a:t>Docker is a container technology tool to create, deploy, and run applications</a:t>
            </a:r>
          </a:p>
          <a:p>
            <a:pPr marL="285750" indent="-285750">
              <a:buFont typeface="Wingdings" pitchFamily="2" charset="2"/>
              <a:buChar char="Ø"/>
            </a:pPr>
            <a:r>
              <a:rPr lang="en-US" sz="1400" dirty="0"/>
              <a:t>Low overhead, uses the running kernel</a:t>
            </a:r>
          </a:p>
          <a:p>
            <a:pPr marL="285750" indent="-285750">
              <a:buFont typeface="Wingdings" pitchFamily="2" charset="2"/>
              <a:buChar char="Ø"/>
            </a:pPr>
            <a:r>
              <a:rPr lang="en-US" sz="1400" dirty="0"/>
              <a:t>Lets a creator package all of the software needed to run an application in a reasonably compact and run it on any other Docker-capable machine**</a:t>
            </a:r>
          </a:p>
          <a:p>
            <a:pPr marL="285750" indent="-285750">
              <a:buFont typeface="Wingdings" pitchFamily="2" charset="2"/>
              <a:buChar char="Ø"/>
            </a:pPr>
            <a:r>
              <a:rPr lang="en-US" sz="1400" dirty="0"/>
              <a:t>Uses a client (</a:t>
            </a:r>
            <a:r>
              <a:rPr lang="en-US" sz="1400" i="1" dirty="0"/>
              <a:t>docker) </a:t>
            </a:r>
            <a:r>
              <a:rPr lang="en-US" sz="1400" dirty="0"/>
              <a:t>to talk over a REST API to the docker daemon (</a:t>
            </a:r>
            <a:r>
              <a:rPr lang="en-US" sz="1400" i="1" dirty="0" err="1"/>
              <a:t>dockerd</a:t>
            </a:r>
            <a:r>
              <a:rPr lang="en-US" sz="1400" i="1" dirty="0"/>
              <a:t>) </a:t>
            </a:r>
            <a:r>
              <a:rPr lang="en-US" sz="1400" dirty="0"/>
              <a:t>either locally or remotely</a:t>
            </a:r>
          </a:p>
          <a:p>
            <a:pPr marL="285750" indent="-285750">
              <a:buFont typeface="Wingdings" pitchFamily="2" charset="2"/>
              <a:buChar char="Ø"/>
            </a:pPr>
            <a:r>
              <a:rPr lang="en-US" sz="1400" dirty="0"/>
              <a:t>Has a large public repository of objects (containers, images, </a:t>
            </a:r>
            <a:r>
              <a:rPr lang="en-US" sz="1400" dirty="0" err="1"/>
              <a:t>etc</a:t>
            </a:r>
            <a:r>
              <a:rPr lang="en-US" sz="1400" dirty="0"/>
              <a:t>) at </a:t>
            </a:r>
            <a:r>
              <a:rPr lang="en-US" sz="1400" dirty="0" err="1"/>
              <a:t>DockerHub</a:t>
            </a:r>
            <a:r>
              <a:rPr lang="en-US" sz="1400" dirty="0"/>
              <a:t> -- and other repos are available </a:t>
            </a:r>
          </a:p>
          <a:p>
            <a:pPr marL="285750" indent="-285750">
              <a:buFont typeface="Wingdings" pitchFamily="2" charset="2"/>
              <a:buChar char="Ø"/>
            </a:pPr>
            <a:r>
              <a:rPr lang="en-US" sz="1400" dirty="0"/>
              <a:t>It allows users to develop applications, package (ship) them into containers which can then be deployed anywhere</a:t>
            </a:r>
          </a:p>
        </p:txBody>
      </p:sp>
      <p:pic>
        <p:nvPicPr>
          <p:cNvPr id="7" name="Picture 6">
            <a:extLst>
              <a:ext uri="{FF2B5EF4-FFF2-40B4-BE49-F238E27FC236}">
                <a16:creationId xmlns:a16="http://schemas.microsoft.com/office/drawing/2014/main" id="{86EE21AA-EB2D-DF4E-BD30-2FD90A99B9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8573" y="274638"/>
            <a:ext cx="3080871" cy="3013652"/>
          </a:xfrm>
          <a:prstGeom prst="rect">
            <a:avLst/>
          </a:prstGeom>
        </p:spPr>
      </p:pic>
      <p:sp>
        <p:nvSpPr>
          <p:cNvPr id="8" name="TextBox 7">
            <a:extLst>
              <a:ext uri="{FF2B5EF4-FFF2-40B4-BE49-F238E27FC236}">
                <a16:creationId xmlns:a16="http://schemas.microsoft.com/office/drawing/2014/main" id="{4D3ABB76-79D9-2E45-9CB2-819958A52A68}"/>
              </a:ext>
            </a:extLst>
          </p:cNvPr>
          <p:cNvSpPr txBox="1"/>
          <p:nvPr/>
        </p:nvSpPr>
        <p:spPr>
          <a:xfrm>
            <a:off x="691403" y="4329954"/>
            <a:ext cx="2957232" cy="246221"/>
          </a:xfrm>
          <a:prstGeom prst="rect">
            <a:avLst/>
          </a:prstGeom>
          <a:noFill/>
        </p:spPr>
        <p:txBody>
          <a:bodyPr wrap="square" rtlCol="0">
            <a:spAutoFit/>
          </a:bodyPr>
          <a:lstStyle/>
          <a:p>
            <a:r>
              <a:rPr lang="en-US" sz="1000" dirty="0">
                <a:solidFill>
                  <a:schemeClr val="bg1"/>
                </a:solidFill>
              </a:rPr>
              <a:t>** Even Windows and Mac!</a:t>
            </a:r>
          </a:p>
        </p:txBody>
      </p:sp>
    </p:spTree>
    <p:extLst>
      <p:ext uri="{BB962C8B-B14F-4D97-AF65-F5344CB8AC3E}">
        <p14:creationId xmlns:p14="http://schemas.microsoft.com/office/powerpoint/2010/main" val="746886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4F3FB-2AF2-4B45-AA3B-348A3948C68F}"/>
              </a:ext>
            </a:extLst>
          </p:cNvPr>
          <p:cNvSpPr>
            <a:spLocks noGrp="1"/>
          </p:cNvSpPr>
          <p:nvPr>
            <p:ph type="title"/>
          </p:nvPr>
        </p:nvSpPr>
        <p:spPr/>
        <p:txBody>
          <a:bodyPr/>
          <a:lstStyle/>
          <a:p>
            <a:r>
              <a:rPr lang="en-US" dirty="0"/>
              <a:t>Docker in action…the big picture:</a:t>
            </a:r>
          </a:p>
        </p:txBody>
      </p:sp>
      <p:pic>
        <p:nvPicPr>
          <p:cNvPr id="6" name="Picture 5">
            <a:extLst>
              <a:ext uri="{FF2B5EF4-FFF2-40B4-BE49-F238E27FC236}">
                <a16:creationId xmlns:a16="http://schemas.microsoft.com/office/drawing/2014/main" id="{3A74FAD0-833C-1E46-991E-9B8B9B617752}"/>
              </a:ext>
            </a:extLst>
          </p:cNvPr>
          <p:cNvPicPr>
            <a:picLocks noChangeAspect="1"/>
          </p:cNvPicPr>
          <p:nvPr/>
        </p:nvPicPr>
        <p:blipFill>
          <a:blip r:embed="rId3"/>
          <a:stretch>
            <a:fillRect/>
          </a:stretch>
        </p:blipFill>
        <p:spPr>
          <a:xfrm>
            <a:off x="1371600" y="1134782"/>
            <a:ext cx="6400800" cy="3340100"/>
          </a:xfrm>
          <a:prstGeom prst="rect">
            <a:avLst/>
          </a:prstGeom>
        </p:spPr>
      </p:pic>
    </p:spTree>
    <p:extLst>
      <p:ext uri="{BB962C8B-B14F-4D97-AF65-F5344CB8AC3E}">
        <p14:creationId xmlns:p14="http://schemas.microsoft.com/office/powerpoint/2010/main" val="3248760375"/>
      </p:ext>
    </p:extLst>
  </p:cSld>
  <p:clrMapOvr>
    <a:masterClrMapping/>
  </p:clrMapOvr>
</p:sld>
</file>

<file path=ppt/theme/theme1.xml><?xml version="1.0" encoding="utf-8"?>
<a:theme xmlns:a="http://schemas.openxmlformats.org/drawingml/2006/main" name="Holding Slide 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2FC13AE-CF2B-D044-A089-BA08E71232D7}"/>
    </a:ext>
  </a:extLst>
</a:theme>
</file>

<file path=ppt/theme/theme10.xml><?xml version="1.0" encoding="utf-8"?>
<a:theme xmlns:a="http://schemas.openxmlformats.org/drawingml/2006/main" name="Naked slide">
  <a:themeElements>
    <a:clrScheme name="Followed hyperlink">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D0030"/>
      </a:hlink>
      <a:folHlink>
        <a:srgbClr val="99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11CE5C2-113A-6742-ADC1-C6AF8CC8A834}"/>
    </a:ext>
  </a:extLst>
</a:theme>
</file>

<file path=ppt/theme/theme11.xml><?xml version="1.0" encoding="utf-8"?>
<a:theme xmlns:a="http://schemas.openxmlformats.org/drawingml/2006/main" name="Custom Set,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73DC01B4-CA12-6440-B265-51AAE2DFB92F}"/>
    </a:ext>
  </a:extLst>
</a:theme>
</file>

<file path=ppt/theme/theme12.xml><?xml version="1.0" encoding="utf-8"?>
<a:theme xmlns:a="http://schemas.openxmlformats.org/drawingml/2006/main" name="Custom Set,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94854E57-3A99-074B-9421-8EACB58AEE05}"/>
    </a:ext>
  </a:extLst>
</a:theme>
</file>

<file path=ppt/theme/theme13.xml><?xml version="1.0" encoding="utf-8"?>
<a:theme xmlns:a="http://schemas.openxmlformats.org/drawingml/2006/main" name="Custom Set,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747ED13-00C0-5D4B-AEC9-3C68F3E78654}"/>
    </a:ext>
  </a:extLst>
</a:theme>
</file>

<file path=ppt/theme/theme14.xml><?xml version="1.0" encoding="utf-8"?>
<a:theme xmlns:a="http://schemas.openxmlformats.org/drawingml/2006/main" name="Custom Set,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EA104ED5-1F50-9F4F-ABD4-45194E96580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lding Slide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3A952E42-BDEE-244D-81C7-346936396875}"/>
    </a:ext>
  </a:extLst>
</a:theme>
</file>

<file path=ppt/theme/theme3.xml><?xml version="1.0" encoding="utf-8"?>
<a:theme xmlns:a="http://schemas.openxmlformats.org/drawingml/2006/main" name="Holding Slide 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A2ABEEA-8F50-1148-8D57-0C7D15F78C29}"/>
    </a:ext>
  </a:extLst>
</a:theme>
</file>

<file path=ppt/theme/theme4.xml><?xml version="1.0" encoding="utf-8"?>
<a:theme xmlns:a="http://schemas.openxmlformats.org/drawingml/2006/main" name="Title Slide 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2CD3192-5AFF-D840-A785-A90BD10A310C}"/>
    </a:ext>
  </a:extLst>
</a:theme>
</file>

<file path=ppt/theme/theme5.xml><?xml version="1.0" encoding="utf-8"?>
<a:theme xmlns:a="http://schemas.openxmlformats.org/drawingml/2006/main" name="Title Slide 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DBA26B2B-9F0D-D046-9BF8-E8FC2C964322}"/>
    </a:ext>
  </a:extLst>
</a:theme>
</file>

<file path=ppt/theme/theme6.xml><?xml version="1.0" encoding="utf-8"?>
<a:theme xmlns:a="http://schemas.openxmlformats.org/drawingml/2006/main" name="Blank slide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CC5FDCD2-B1BA-0344-9256-05BEF08D0FAB}"/>
    </a:ext>
  </a:extLst>
</a:theme>
</file>

<file path=ppt/theme/theme7.xml><?xml version="1.0" encoding="utf-8"?>
<a:theme xmlns:a="http://schemas.openxmlformats.org/drawingml/2006/main" name="Blank slide,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C696FE-F9CC-4245-9A54-EED112E511E6}"/>
    </a:ext>
  </a:extLst>
</a:theme>
</file>

<file path=ppt/theme/theme8.xml><?xml version="1.0" encoding="utf-8"?>
<a:theme xmlns:a="http://schemas.openxmlformats.org/drawingml/2006/main" name="Blank slide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4F5FBF7D-93A1-4940-B50F-9CEDE62C0DF2}"/>
    </a:ext>
  </a:extLst>
</a:theme>
</file>

<file path=ppt/theme/theme9.xml><?xml version="1.0" encoding="utf-8"?>
<a:theme xmlns:a="http://schemas.openxmlformats.org/drawingml/2006/main" name="Blank slid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D9DB9E-42CA-5F41-B4C4-099FDE628DCA}"/>
    </a:ext>
  </a:extLst>
</a:theme>
</file>

<file path=docProps/app.xml><?xml version="1.0" encoding="utf-8"?>
<Properties xmlns="http://schemas.openxmlformats.org/officeDocument/2006/extended-properties" xmlns:vt="http://schemas.openxmlformats.org/officeDocument/2006/docPropsVTypes">
  <Template>Holding Slide A</Template>
  <TotalTime>1801</TotalTime>
  <Words>1633</Words>
  <Application>Microsoft Macintosh PowerPoint</Application>
  <PresentationFormat>On-screen Show (16:9)</PresentationFormat>
  <Paragraphs>146</Paragraphs>
  <Slides>12</Slides>
  <Notes>12</Notes>
  <HiddenSlides>0</HiddenSlides>
  <MMClips>0</MMClips>
  <ScaleCrop>false</ScaleCrop>
  <HeadingPairs>
    <vt:vector size="6" baseType="variant">
      <vt:variant>
        <vt:lpstr>Fonts Used</vt:lpstr>
      </vt:variant>
      <vt:variant>
        <vt:i4>9</vt:i4>
      </vt:variant>
      <vt:variant>
        <vt:lpstr>Theme</vt:lpstr>
      </vt:variant>
      <vt:variant>
        <vt:i4>14</vt:i4>
      </vt:variant>
      <vt:variant>
        <vt:lpstr>Slide Titles</vt:lpstr>
      </vt:variant>
      <vt:variant>
        <vt:i4>12</vt:i4>
      </vt:variant>
    </vt:vector>
  </HeadingPairs>
  <TitlesOfParts>
    <vt:vector size="35" baseType="lpstr">
      <vt:lpstr>Arial</vt:lpstr>
      <vt:lpstr>Benton Sans</vt:lpstr>
      <vt:lpstr>BentonSans</vt:lpstr>
      <vt:lpstr>BentonSans Book</vt:lpstr>
      <vt:lpstr>BentonSans Medium</vt:lpstr>
      <vt:lpstr>BentonSans Regular</vt:lpstr>
      <vt:lpstr>BentonSansCond Medium</vt:lpstr>
      <vt:lpstr>Calibri</vt:lpstr>
      <vt:lpstr>Wingdings</vt:lpstr>
      <vt:lpstr>Holding Slide A</vt:lpstr>
      <vt:lpstr>Holding Slide B</vt:lpstr>
      <vt:lpstr>Holding Slide C</vt:lpstr>
      <vt:lpstr>Title Slide Dark</vt:lpstr>
      <vt:lpstr>Title Slide Light</vt:lpstr>
      <vt:lpstr>Blank slide dark pattern</vt:lpstr>
      <vt:lpstr>Blank slide, black</vt:lpstr>
      <vt:lpstr>Blank slide light pattern</vt:lpstr>
      <vt:lpstr>Blank slide, white</vt:lpstr>
      <vt:lpstr>Naked slide</vt:lpstr>
      <vt:lpstr>Custom Set, light pattern</vt:lpstr>
      <vt:lpstr>Custom Set, white</vt:lpstr>
      <vt:lpstr>Custom Set, dark pattern</vt:lpstr>
      <vt:lpstr>Custom Set, black</vt:lpstr>
      <vt:lpstr>PowerPoint Presentation</vt:lpstr>
      <vt:lpstr>Deep Dive into Constructing Containers for Scientific Computing and Gateways: Introduction to Containers</vt:lpstr>
      <vt:lpstr>Outline for the day’s events…</vt:lpstr>
      <vt:lpstr>Introduction</vt:lpstr>
      <vt:lpstr>What are containers?</vt:lpstr>
      <vt:lpstr>…and why would I want to use one</vt:lpstr>
      <vt:lpstr>Containers vs. Virtual Machines</vt:lpstr>
      <vt:lpstr>What is Docker</vt:lpstr>
      <vt:lpstr>Docker in action…the big picture:</vt:lpstr>
      <vt:lpstr>PowerPoint Presentation</vt:lpstr>
      <vt:lpstr>What is Singularity?</vt:lpstr>
      <vt:lpstr>Moving into the first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Fischer, Jeremy</dc:creator>
  <cp:lastModifiedBy>Fischer, Jeremy</cp:lastModifiedBy>
  <cp:revision>39</cp:revision>
  <dcterms:created xsi:type="dcterms:W3CDTF">2020-06-01T12:54:59Z</dcterms:created>
  <dcterms:modified xsi:type="dcterms:W3CDTF">2020-07-27T18:38:08Z</dcterms:modified>
</cp:coreProperties>
</file>